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66" r:id="rId2"/>
    <p:sldId id="267" r:id="rId3"/>
    <p:sldId id="265" r:id="rId4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EF3C6B"/>
    <a:srgbClr val="F692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2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2256F-B0B8-4140-A8E6-E3B748184422}" type="datetimeFigureOut">
              <a:rPr lang="uk-UA" smtClean="0"/>
              <a:t>26.04.2021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34BF0-36F8-4099-BD70-13FD4438D3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044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34BF0-36F8-4099-BD70-13FD4438D3F7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817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34BF0-36F8-4099-BD70-13FD4438D3F7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124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71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49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5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59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08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83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58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85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7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81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6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A92ED-B67C-4EBB-A272-33D91F681314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F9F9-AE2C-43C8-9AC8-D420AAF86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48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roperty@ukrtelecom.u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>
            <a:off x="250135" y="673961"/>
            <a:ext cx="9377598" cy="0"/>
          </a:xfrm>
          <a:prstGeom prst="line">
            <a:avLst/>
          </a:prstGeom>
          <a:ln w="38100">
            <a:solidFill>
              <a:srgbClr val="00BC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17"/>
          <p:cNvSpPr>
            <a:spLocks noGrp="1"/>
          </p:cNvSpPr>
          <p:nvPr>
            <p:ph type="title"/>
          </p:nvPr>
        </p:nvSpPr>
        <p:spPr>
          <a:xfrm>
            <a:off x="211536" y="97032"/>
            <a:ext cx="8891015" cy="5146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1625" b="1" dirty="0">
                <a:solidFill>
                  <a:srgbClr val="00BCDF"/>
                </a:solidFill>
                <a:latin typeface="Arial" pitchFamily="34" charset="0"/>
                <a:cs typeface="Arial" pitchFamily="34" charset="0"/>
              </a:rPr>
              <a:t>Оренда – </a:t>
            </a:r>
            <a:r>
              <a:rPr lang="uk-UA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приміщення 2-го </a:t>
            </a: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поверху площею 724,1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кв.м</a:t>
            </a: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(В)</a:t>
            </a:r>
            <a:b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м.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Київ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вул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Макіївська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3</a:t>
            </a:r>
            <a:endParaRPr lang="uk-UA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489" y="862412"/>
            <a:ext cx="5277106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1. Фото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552" y="183604"/>
            <a:ext cx="643229" cy="426035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5660916" y="1186498"/>
            <a:ext cx="4051400" cy="19186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15000"/>
              </a:lnSpc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Пропонуються до оренди приміщення 2-го поверху площею 724,1 </a:t>
            </a:r>
            <a:r>
              <a:rPr lang="uk-UA" sz="1000" dirty="0" err="1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кв.м</a:t>
            </a: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Будівля розташована в Оболонському районі міста Києва, місцевість </a:t>
            </a:r>
            <a:r>
              <a:rPr lang="uk-UA" sz="1000" dirty="0" err="1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Пріорка</a:t>
            </a: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Поруч розвинена інфраструктура, зупинки маршрутного транспорту, супермаркети, кафе. </a:t>
            </a:r>
          </a:p>
          <a:p>
            <a:pPr algn="just">
              <a:lnSpc>
                <a:spcPct val="115000"/>
              </a:lnSpc>
            </a:pPr>
            <a:endParaRPr lang="uk-UA" sz="1000" b="1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uk-UA" sz="100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Характеристики</a:t>
            </a:r>
          </a:p>
          <a:p>
            <a:pPr marL="139310" indent="-139310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Загальна площа об'єкта- 4688,8  </a:t>
            </a:r>
            <a:r>
              <a:rPr lang="uk-UA" sz="1000" dirty="0" err="1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кв.м</a:t>
            </a: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.;</a:t>
            </a:r>
          </a:p>
          <a:p>
            <a:pPr marL="139310" indent="-139310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Площа пропонована до оренди 724,1 </a:t>
            </a:r>
            <a:r>
              <a:rPr lang="uk-UA" sz="1000" dirty="0" err="1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кв.м</a:t>
            </a: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.;</a:t>
            </a:r>
          </a:p>
          <a:p>
            <a:pPr marL="139310" indent="-139310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 поверхів – 4;</a:t>
            </a:r>
          </a:p>
          <a:p>
            <a:pPr marL="139310" indent="-139310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опалення централізоване (міське);</a:t>
            </a:r>
          </a:p>
          <a:p>
            <a:pPr marL="139310" indent="-139310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земельна ділянка – 0,6923 га.</a:t>
            </a:r>
          </a:p>
          <a:p>
            <a:pPr algn="just">
              <a:lnSpc>
                <a:spcPct val="115000"/>
              </a:lnSpc>
            </a:pPr>
            <a:endParaRPr lang="uk-UA" sz="1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60917" y="855059"/>
            <a:ext cx="4039791" cy="27699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2. Опис лоту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60916" y="3579941"/>
            <a:ext cx="4072747" cy="27699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3. Ключові умови лоту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827481"/>
              </p:ext>
            </p:extLst>
          </p:nvPr>
        </p:nvGraphicFramePr>
        <p:xfrm>
          <a:off x="5673034" y="3880790"/>
          <a:ext cx="4072747" cy="2424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6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62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59812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1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Адреса: 04074 </a:t>
                      </a:r>
                      <a:r>
                        <a:rPr lang="ru-RU" sz="1000" b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</a:t>
                      </a:r>
                      <a:r>
                        <a:rPr lang="en-US" sz="1000" b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</a:t>
                      </a:r>
                      <a:r>
                        <a:rPr lang="ru-RU" sz="1000" b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вул</a:t>
                      </a:r>
                      <a:r>
                        <a:rPr lang="ru-RU" sz="1000" b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000" b="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Макіївська</a:t>
                      </a:r>
                      <a:r>
                        <a:rPr lang="ru-RU" sz="1000" b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3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9812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1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Назва:</a:t>
                      </a:r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приміщення </a:t>
                      </a:r>
                      <a:r>
                        <a:rPr lang="en-US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-го поверху, площею 724,1</a:t>
                      </a:r>
                      <a:r>
                        <a:rPr lang="uk-UA" sz="1000" b="0" kern="1200" baseline="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м</a:t>
                      </a:r>
                      <a:r>
                        <a:rPr lang="uk-UA" sz="1000" b="1" baseline="30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1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загальна, </a:t>
                      </a:r>
                      <a:r>
                        <a:rPr lang="uk-UA" sz="1000" b="1" kern="1200" noProof="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</a:t>
                      </a:r>
                      <a:r>
                        <a:rPr lang="uk-UA" sz="1000" b="1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000" b="1" kern="1200" baseline="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 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4688,8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пропонована до оренди, </a:t>
                      </a: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кв</a:t>
                      </a: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м.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724,1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9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Початкова ставка оренди за 1 кв.</a:t>
                      </a:r>
                      <a:r>
                        <a:rPr lang="uk-UA" sz="1000" b="1" kern="1200" baseline="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м.</a:t>
                      </a: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грн. з ПДВ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32,34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Початкова орендна плата в 1 міс, грн. з ПДВ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23417,39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Розмір гарантійного внеску, грн. з ПДВ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0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14050,44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98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Крок аукціону, грн. з ПДВ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000" b="0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981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noProof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оцінці наданих конкурсних пропозицій застосовуватиметься критерій – найвища ціна </a:t>
                      </a:r>
                      <a:endParaRPr lang="uk-UA" sz="1000" b="1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uk-UA" sz="1000" b="0" kern="1200" noProof="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5" name="Picture 2" descr="C:\Users\sliakh\Desktop\Лоты Прозорро КАРАНТИН\26.03.2020\Київ, вул. Макіївська, 3_ 4 поверх\м. Київ, вул. Макіївська, 3_карта схема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91" y="3938204"/>
            <a:ext cx="3486346" cy="236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2E954185-0633-4171-9BF8-6835DB9430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1" y="1156706"/>
            <a:ext cx="3479102" cy="264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3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>
            <a:off x="250135" y="673961"/>
            <a:ext cx="9377598" cy="0"/>
          </a:xfrm>
          <a:prstGeom prst="line">
            <a:avLst/>
          </a:prstGeom>
          <a:ln w="38100">
            <a:solidFill>
              <a:srgbClr val="00BC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17"/>
          <p:cNvSpPr>
            <a:spLocks noGrp="1"/>
          </p:cNvSpPr>
          <p:nvPr>
            <p:ph type="title"/>
          </p:nvPr>
        </p:nvSpPr>
        <p:spPr>
          <a:xfrm>
            <a:off x="211536" y="97032"/>
            <a:ext cx="8891015" cy="51260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1625" b="1" dirty="0">
                <a:solidFill>
                  <a:srgbClr val="00BCDF"/>
                </a:solidFill>
                <a:latin typeface="Arial" pitchFamily="34" charset="0"/>
                <a:cs typeface="Arial" pitchFamily="34" charset="0"/>
              </a:rPr>
              <a:t>Оренда – </a:t>
            </a: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приміщення 2-го поверху площею 724,1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кв.м</a:t>
            </a: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(В)</a:t>
            </a:r>
            <a:b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м.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Київ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вул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Макіївська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3</a:t>
            </a:r>
            <a:endParaRPr lang="uk-UA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489" y="862412"/>
            <a:ext cx="9411244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1. Фото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552" y="183604"/>
            <a:ext cx="643229" cy="4260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D35D98F-F726-4274-A23D-67BBCCBC00F5}"/>
              </a:ext>
            </a:extLst>
          </p:cNvPr>
          <p:cNvSpPr txBox="1"/>
          <p:nvPr/>
        </p:nvSpPr>
        <p:spPr>
          <a:xfrm>
            <a:off x="211537" y="1189361"/>
            <a:ext cx="2434009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2 </a:t>
            </a:r>
            <a:r>
              <a:rPr lang="ru-RU" sz="1200" b="1" dirty="0">
                <a:solidFill>
                  <a:schemeClr val="bg1"/>
                </a:solidFill>
              </a:rPr>
              <a:t>поверх</a:t>
            </a:r>
            <a:endParaRPr lang="uk-UA" sz="1200" b="1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98" y="1622906"/>
            <a:ext cx="7218859" cy="315879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900" y="1327860"/>
            <a:ext cx="2184832" cy="16386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721931" y="2875902"/>
            <a:ext cx="1626771" cy="21848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7676" y="4805112"/>
            <a:ext cx="1801729" cy="197971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673" y="4907642"/>
            <a:ext cx="2184832" cy="180172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900" y="4880571"/>
            <a:ext cx="2184832" cy="18288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3717" y="4722859"/>
            <a:ext cx="1815265" cy="218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28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 flipV="1">
            <a:off x="180465" y="559969"/>
            <a:ext cx="9493528" cy="6647"/>
          </a:xfrm>
          <a:prstGeom prst="line">
            <a:avLst/>
          </a:prstGeom>
          <a:ln w="38100">
            <a:solidFill>
              <a:srgbClr val="00BC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17"/>
          <p:cNvSpPr>
            <a:spLocks noGrp="1"/>
          </p:cNvSpPr>
          <p:nvPr>
            <p:ph type="title"/>
          </p:nvPr>
        </p:nvSpPr>
        <p:spPr>
          <a:xfrm>
            <a:off x="116268" y="0"/>
            <a:ext cx="8890749" cy="54895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1600" b="1" dirty="0">
                <a:solidFill>
                  <a:srgbClr val="00BCDF"/>
                </a:solidFill>
                <a:latin typeface="Arial" pitchFamily="34" charset="0"/>
                <a:cs typeface="Arial" pitchFamily="34" charset="0"/>
              </a:rPr>
              <a:t>Оренда – </a:t>
            </a:r>
            <a:r>
              <a:rPr lang="uk-UA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приміщення 2-го поверху площею 724,1</a:t>
            </a:r>
            <a:r>
              <a:rPr lang="ru-RU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кв.м</a:t>
            </a:r>
            <a:r>
              <a:rPr lang="uk-UA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(В)</a:t>
            </a:r>
            <a:br>
              <a:rPr lang="uk-UA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м.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Київ</a:t>
            </a:r>
            <a:r>
              <a:rPr lang="ru-RU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вул</a:t>
            </a:r>
            <a:r>
              <a:rPr lang="ru-RU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Макіївська</a:t>
            </a:r>
            <a:r>
              <a:rPr lang="ru-RU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, 3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7018" y="115365"/>
            <a:ext cx="643229" cy="426035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16268" y="898692"/>
            <a:ext cx="9621923" cy="360758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4.1. Оренда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об</a:t>
            </a:r>
            <a:r>
              <a:rPr lang="ru-RU" sz="900" dirty="0">
                <a:solidFill>
                  <a:schemeClr val="bg1">
                    <a:lumMod val="50000"/>
                  </a:schemeClr>
                </a:solidFill>
              </a:rPr>
              <a:t>’</a:t>
            </a:r>
            <a:r>
              <a:rPr lang="uk-UA" sz="900" dirty="0" err="1">
                <a:solidFill>
                  <a:schemeClr val="bg1">
                    <a:lumMod val="50000"/>
                  </a:schemeClr>
                </a:solidFill>
              </a:rPr>
              <a:t>єкту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нерухомого майна (далі - ОНМ) 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4.2. Ставка оренди за 1 м</a:t>
            </a:r>
            <a:r>
              <a:rPr lang="uk-UA" sz="900" u="sng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 майна</a:t>
            </a:r>
            <a:r>
              <a:rPr lang="ru-RU" sz="900" u="sng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в місяць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зазначена з урахуванням ПДВ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4.3. Комунальні послуги, в місяць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Орендар сплачує в повному обсязі всі комунальні платежі по будівлі, а саме: 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- Електропостачання – за показниками лічильників згідно обсягу фактичного споживання;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- Водопостачання, теплопостачання – за показниками лічильників згідно обсягу фактичного споживання;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- Послуги з утримання будівлі - не менше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грн. (п’ять гривень 20 копійок)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орендованої площі, а саме: технічна охорона (сигналізація) та пожежна охорона – не менше 0,30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  </a:t>
            </a:r>
            <a:r>
              <a:rPr lang="uk-UA" sz="900" dirty="0" err="1">
                <a:solidFill>
                  <a:schemeClr val="bg1">
                    <a:lumMod val="50000"/>
                  </a:schemeClr>
                </a:solidFill>
              </a:rPr>
              <a:t>тех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. обслуговування автоматичного водозабезпечення -  не менше 0,05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 витрати на обслуговування та експлуатацію електромереж та електрообладнання – не менше 0,95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  прибирання приміщень – не менше 2,65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 прибирання прибудинкової території – не менше 1,05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 вивіз сміття – не менше 0,19 грн з ПДВ за 1 м</a:t>
            </a:r>
            <a:r>
              <a:rPr lang="uk-UA" sz="900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4.4. Розмір плати за комунальні послуги та послуги з утримання комерційної нерухомості може бути змінений у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разі зміни або запровадження нових цін, тарифів на комунальні послуги, введення інших обов’язкових зборів і платежів згідно з законодавством України. </a:t>
            </a:r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Податки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суму податку на нерухомість та орендну плату за землю включено до складу орендної плати. Додатково Орендарем не компенсуються.</a:t>
            </a:r>
          </a:p>
          <a:p>
            <a:pPr marL="0" lvl="1"/>
            <a:r>
              <a:rPr lang="ru-RU" sz="900" u="sng" dirty="0">
                <a:solidFill>
                  <a:schemeClr val="bg1">
                    <a:lumMod val="50000"/>
                  </a:schemeClr>
                </a:solidFill>
              </a:rPr>
              <a:t>4.5.</a:t>
            </a:r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 Індексація оренди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щорічне підвищення орендної плати на 10%, починаючи з </a:t>
            </a:r>
            <a:r>
              <a:rPr lang="uk-UA" sz="900" dirty="0" smtClean="0">
                <a:solidFill>
                  <a:schemeClr val="bg1">
                    <a:lumMod val="50000"/>
                  </a:schemeClr>
                </a:solidFill>
              </a:rPr>
              <a:t>13-го місяця оренди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4.6. Термін оренди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2 роки  11 місяців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Після спливу терміну оренди за договором  проводиться новий аукціон, за результатами якого визначається Орендар на наступний строк оренди.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4.7. Орендні канікули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– не передбачені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4.8. Ремонт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 під власні потреби здійснюється силами та за рахунок Орендаря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>
                <a:solidFill>
                  <a:schemeClr val="bg1">
                    <a:lumMod val="50000"/>
                  </a:schemeClr>
                </a:solidFill>
              </a:rPr>
              <a:t>4.9. Передача нерухомого майна</a:t>
            </a:r>
            <a:r>
              <a:rPr lang="uk-UA" sz="9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900" dirty="0">
                <a:solidFill>
                  <a:schemeClr val="bg1">
                    <a:lumMod val="50000"/>
                  </a:schemeClr>
                </a:solidFill>
              </a:rPr>
              <a:t>– здійснюється після сплати Орендарем грошової суми застави в розмірі не менше ніж сума місячної орендної плати. 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 algn="just"/>
            <a:r>
              <a:rPr lang="uk-UA" sz="900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4.10. Додаткові умови</a:t>
            </a:r>
            <a:r>
              <a:rPr lang="uk-UA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– застосування типового договору оренди майна комерційного призначення, що затверджений ПАТ «Укртелеком»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uk-UA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Крім того, Орендар зобов’язується отримати доступ до телекомунікаційних послуг, а саме доступ до мережі Інтернет за технологіями (ADSL, </a:t>
            </a:r>
            <a:r>
              <a:rPr lang="uk-UA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FTTx</a:t>
            </a:r>
            <a:r>
              <a:rPr lang="uk-UA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або/та GPON), підписавши з ПАТ «Укртелеком» відповідний договір про надання таких послуг.</a:t>
            </a:r>
          </a:p>
          <a:p>
            <a:pPr marL="0" lvl="1" algn="just"/>
            <a:r>
              <a:rPr lang="uk-UA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Орендар зобов’язується встановити в Орендованому майні технічні засоби обліку електричної енергії, а саме інтервальні (погодинні) лічильники з погодженими з ПАТ «Укртелеком» параметрами.</a:t>
            </a:r>
            <a:endParaRPr lang="ru-RU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uk-UA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 ПАТ «Укртелеком», як Організатор аукціону, має право дискваліфікувати учасника у разі, якщо він, або пов’язана з ним особа, має дебіторську заборгованість перед Товариством та/або має інший негативний досвід роботи з Товариством за іншими правочинами, а також у разі наявності хоча б одного випадку відмови даного учасника від підписання Протоколу торгів, або договору оренди за іншими аукціонами Організатора.</a:t>
            </a:r>
            <a:endParaRPr lang="ru-RU" sz="9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900" u="sng" dirty="0" smtClean="0">
                <a:solidFill>
                  <a:schemeClr val="bg1">
                    <a:lumMod val="50000"/>
                  </a:schemeClr>
                </a:solidFill>
              </a:rPr>
              <a:t>4.11. Особливі умови</a:t>
            </a:r>
            <a:r>
              <a:rPr lang="uk-UA" sz="900" dirty="0" smtClean="0">
                <a:solidFill>
                  <a:schemeClr val="bg1">
                    <a:lumMod val="50000"/>
                  </a:schemeClr>
                </a:solidFill>
              </a:rPr>
              <a:t> – орендар зобов'язаний протягом двох тижнів з моменту підписання акту приймання – передачі майна за власний рахунок встановити перегородку з дверима в приміщенні № 9 (відокремити площі зайняті технологічним обладнанням ПАТ «Укртелеком» від </a:t>
            </a:r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</a:rPr>
              <a:t>орендованих площ).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9743" y="610680"/>
            <a:ext cx="9636134" cy="27699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4.  </a:t>
            </a:r>
            <a:r>
              <a:rPr lang="uk-UA" sz="1200" b="1">
                <a:solidFill>
                  <a:schemeClr val="bg1"/>
                </a:solidFill>
              </a:rPr>
              <a:t>Умови </a:t>
            </a:r>
            <a:r>
              <a:rPr lang="ru-RU" sz="1200" b="1" dirty="0">
                <a:solidFill>
                  <a:schemeClr val="bg1"/>
                </a:solidFill>
              </a:rPr>
              <a:t>лоту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8367" y="4576235"/>
            <a:ext cx="2415971" cy="45211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</a:rPr>
              <a:t>5. Вимоги до учасників</a:t>
            </a:r>
          </a:p>
          <a:p>
            <a:pPr algn="ctr"/>
            <a:endParaRPr lang="ru-RU" sz="1138" b="1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8367" y="5014057"/>
            <a:ext cx="2433002" cy="169033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5.1. До учасників електронного аукціону застосовуються умови, визначені Регламентом електронної торгової системи Prozorro.Продажі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5.2. Після оголошення результатів аукціону Переможець діє згідно та в терміни, визначені Регламентом електронної торгової системи Prozorro.Продажі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51388" y="4584992"/>
            <a:ext cx="4263559" cy="46166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138" b="1" dirty="0">
                <a:solidFill>
                  <a:schemeClr val="bg1"/>
                </a:solidFill>
              </a:rPr>
              <a:t> 6. </a:t>
            </a:r>
            <a:r>
              <a:rPr lang="uk-UA" sz="1200" b="1" dirty="0">
                <a:solidFill>
                  <a:schemeClr val="bg1"/>
                </a:solidFill>
              </a:rPr>
              <a:t>Умови дискваліфікації Учасника, що визначений переможцем Електронного аукціону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751388" y="5046657"/>
            <a:ext cx="4263559" cy="173638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6.1. В разі невиконання Переможцем викладених вище умов, право на оренду анулюється, а учасник, що не виконав свої зобов’язання відсторонюється від участі у подальших торгах ПАТ «Укртелеком» строком на 6 місяців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6.2. Наявність ознак здійснення незаконного підприємництва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6.3. Наявність інформації про факти здійснення Учасником (керівниками, засновниками юридичної особи, фізичною особою) шахрайських дій та інших злочинів відносно активів Товариства або їх причетність до таких дій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  <a:p>
            <a:pPr marL="0" lvl="1"/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6.4. Наявність інформації про факти порушення кримінальних справ відносно Учасника, які можуть вплинути на визнання договору оренди не дійсним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47345" y="4589768"/>
            <a:ext cx="2418532" cy="45211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7. </a:t>
            </a:r>
            <a:r>
              <a:rPr lang="ru-RU" sz="1200" b="1" smtClean="0">
                <a:solidFill>
                  <a:schemeClr val="bg1"/>
                </a:solidFill>
              </a:rPr>
              <a:t>Контактн</a:t>
            </a:r>
            <a:r>
              <a:rPr lang="uk-UA" sz="1200" b="1" smtClean="0">
                <a:solidFill>
                  <a:schemeClr val="bg1"/>
                </a:solidFill>
              </a:rPr>
              <a:t>і </a:t>
            </a:r>
            <a:r>
              <a:rPr lang="uk-UA" sz="1200" b="1" dirty="0">
                <a:solidFill>
                  <a:schemeClr val="bg1"/>
                </a:solidFill>
              </a:rPr>
              <a:t>дані з питань оренди</a:t>
            </a:r>
          </a:p>
          <a:p>
            <a:pPr algn="ctr"/>
            <a:endParaRPr lang="ru-RU" sz="1138" b="1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47345" y="5052892"/>
            <a:ext cx="2407382" cy="170992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091-114-04-65 – корпоративний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1000" dirty="0">
                <a:solidFill>
                  <a:schemeClr val="bg1">
                    <a:lumMod val="50000"/>
                  </a:schemeClr>
                </a:solidFill>
              </a:rPr>
              <a:t>0-800-509-100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ru-RU" sz="1000" dirty="0" err="1">
                <a:solidFill>
                  <a:schemeClr val="bg1">
                    <a:lumMod val="50000"/>
                  </a:schemeClr>
                </a:solidFill>
              </a:rPr>
              <a:t>гаряча</a:t>
            </a:r>
            <a:r>
              <a:rPr lang="ru-RU" sz="10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000" dirty="0" err="1">
                <a:solidFill>
                  <a:schemeClr val="bg1">
                    <a:lumMod val="50000"/>
                  </a:schemeClr>
                </a:solidFill>
              </a:rPr>
              <a:t>лінія</a:t>
            </a:r>
            <a:endParaRPr lang="ru-RU" sz="1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uk-UA" sz="1000" dirty="0" smtClean="0">
                <a:solidFill>
                  <a:schemeClr val="bg1">
                    <a:lumMod val="50000"/>
                  </a:schemeClr>
                </a:solidFill>
              </a:rPr>
              <a:t>e-</a:t>
            </a:r>
            <a:r>
              <a:rPr lang="uk-UA" sz="1000" dirty="0" err="1" smtClean="0">
                <a:solidFill>
                  <a:schemeClr val="bg1">
                    <a:lumMod val="50000"/>
                  </a:schemeClr>
                </a:solidFill>
              </a:rPr>
              <a:t>mail</a:t>
            </a:r>
            <a:r>
              <a:rPr lang="uk-UA" sz="10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sz="1000" dirty="0">
                <a:hlinkClick r:id="rId3"/>
              </a:rPr>
              <a:t>property@ukrtelecom.ua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81695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</TotalTime>
  <Words>932</Words>
  <Application>Microsoft Office PowerPoint</Application>
  <PresentationFormat>Лист A4 (210x297 мм)</PresentationFormat>
  <Paragraphs>62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Оренда – приміщення 2-го поверху площею 724,1 кв.м. (В) м. Київ, вул. Макіївська, 3</vt:lpstr>
      <vt:lpstr>Оренда – приміщення 2-го поверху площею 724,1 кв.м. (В) м. Київ, вул. Макіївська, 3</vt:lpstr>
      <vt:lpstr>Оренда – приміщення 2-го поверху площею 724,1 кв.м. (В) м. Київ, вул. Макіївська, 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Аукционы через систему Prozorro</dc:title>
  <dc:creator>Діденко Ірина Сергіївна</dc:creator>
  <cp:lastModifiedBy>Misha</cp:lastModifiedBy>
  <cp:revision>229</cp:revision>
  <cp:lastPrinted>2020-02-19T12:35:40Z</cp:lastPrinted>
  <dcterms:created xsi:type="dcterms:W3CDTF">2019-11-21T09:34:41Z</dcterms:created>
  <dcterms:modified xsi:type="dcterms:W3CDTF">2021-04-26T13:46:28Z</dcterms:modified>
</cp:coreProperties>
</file>