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iN7YeE2IgH0sNpdisBdzaUf78k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DAF91-E568-4EAD-B2DD-7FBA9DA31346}">
  <a:tblStyle styleId="{C08DAF91-E568-4EAD-B2DD-7FBA9DA3134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416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79488" y="1241425"/>
            <a:ext cx="48387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28655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217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281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3647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7800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332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5251054" y="2203053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2.png"/><Relationship Id="rId9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jpg"/><Relationship Id="rId3" Type="http://schemas.openxmlformats.org/officeDocument/2006/relationships/image" Target="../media/image14.png"/><Relationship Id="rId7" Type="http://schemas.openxmlformats.org/officeDocument/2006/relationships/image" Target="../media/image16.jp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5" Type="http://schemas.openxmlformats.org/officeDocument/2006/relationships/image" Target="../media/image23.jpg"/><Relationship Id="rId10" Type="http://schemas.openxmlformats.org/officeDocument/2006/relationships/image" Target="../media/image18.jpg"/><Relationship Id="rId4" Type="http://schemas.openxmlformats.org/officeDocument/2006/relationships/image" Target="../media/image2.png"/><Relationship Id="rId9" Type="http://schemas.openxmlformats.org/officeDocument/2006/relationships/image" Target="../media/image6.jpg"/><Relationship Id="rId1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.png"/><Relationship Id="rId7" Type="http://schemas.openxmlformats.org/officeDocument/2006/relationships/image" Target="../media/image27.jpg"/><Relationship Id="rId12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11" Type="http://schemas.openxmlformats.org/officeDocument/2006/relationships/image" Target="../media/image7.jpg"/><Relationship Id="rId5" Type="http://schemas.openxmlformats.org/officeDocument/2006/relationships/image" Target="../media/image25.jp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roperty@ukrtelecom.u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2630" y="1222453"/>
            <a:ext cx="3020397" cy="18162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1"/>
          <p:cNvCxnSpPr/>
          <p:nvPr/>
        </p:nvCxnSpPr>
        <p:spPr>
          <a:xfrm>
            <a:off x="250135" y="673961"/>
            <a:ext cx="9377598" cy="0"/>
          </a:xfrm>
          <a:prstGeom prst="straightConnector1">
            <a:avLst/>
          </a:prstGeom>
          <a:noFill/>
          <a:ln w="38100" cap="flat" cmpd="sng">
            <a:solidFill>
              <a:srgbClr val="00BCD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211536" y="97032"/>
            <a:ext cx="8813193" cy="51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CDF"/>
              </a:buClr>
              <a:buSzPts val="1625"/>
              <a:buFont typeface="Arial"/>
              <a:buNone/>
            </a:pPr>
            <a:r>
              <a:rPr lang="ru-RU" sz="1625" b="1">
                <a:solidFill>
                  <a:srgbClr val="00BCDF"/>
                </a:solidFill>
                <a:latin typeface="Arial"/>
                <a:ea typeface="Arial"/>
                <a:cs typeface="Arial"/>
                <a:sym typeface="Arial"/>
              </a:rPr>
              <a:t>Оренда – </a:t>
            </a:r>
            <a:r>
              <a:rPr lang="ru-RU" sz="1625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Комплекс будівель, площею 2792,3 м.кв. (В) </a:t>
            </a:r>
            <a:br>
              <a:rPr lang="ru-RU" sz="1625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25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Івано-Франківська обл., Коломийський р-н, смт.Печеніжин, вул. Прикарпатська, 32</a:t>
            </a:r>
            <a:endParaRPr sz="1625" b="1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216489" y="862412"/>
            <a:ext cx="5277106" cy="2769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Фото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2552" y="183604"/>
            <a:ext cx="643229" cy="42603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/>
          <p:nvPr/>
        </p:nvSpPr>
        <p:spPr>
          <a:xfrm>
            <a:off x="5660916" y="1186499"/>
            <a:ext cx="4051400" cy="1328101"/>
          </a:xfrm>
          <a:prstGeom prst="rect">
            <a:avLst/>
          </a:pr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Пропонуються до оренди Комплекс будівель</a:t>
            </a:r>
            <a:r>
              <a:rPr lang="ru-RU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площею 2792,3 м.кв.. Будівлі знаходяться на околиці населеного пункту. Придатні для використання під склад, виробництво, тощо.</a:t>
            </a:r>
            <a:endParaRPr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Характеристики</a:t>
            </a:r>
            <a:endParaRPr sz="1000" b="1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310" marR="0" lvl="0" indent="-13931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Char char="•"/>
            </a:pPr>
            <a:r>
              <a:rPr lang="ru-RU"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кількість поверхів – 1</a:t>
            </a:r>
            <a:endParaRPr sz="1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310" marR="0" lvl="0" indent="-13931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Char char="•"/>
            </a:pPr>
            <a:r>
              <a:rPr lang="ru-RU"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опалення відсутнє</a:t>
            </a:r>
            <a:endParaRPr sz="1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310" marR="0" lvl="0" indent="-13931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Char char="•"/>
            </a:pPr>
            <a:r>
              <a:rPr lang="ru-RU"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земельна ділянка – 2,3921 га</a:t>
            </a:r>
            <a:endParaRPr sz="1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5660917" y="855059"/>
            <a:ext cx="4039791" cy="276999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Опис лоту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5673971" y="2679222"/>
            <a:ext cx="4072747" cy="276999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Ключові умови лоту</a:t>
            </a:r>
            <a:endParaRPr/>
          </a:p>
        </p:txBody>
      </p:sp>
      <p:graphicFrame>
        <p:nvGraphicFramePr>
          <p:cNvPr id="97" name="Google Shape;97;p1"/>
          <p:cNvGraphicFramePr/>
          <p:nvPr>
            <p:extLst>
              <p:ext uri="{D42A27DB-BD31-4B8C-83A1-F6EECF244321}">
                <p14:modId xmlns:p14="http://schemas.microsoft.com/office/powerpoint/2010/main" val="1758113940"/>
              </p:ext>
            </p:extLst>
          </p:nvPr>
        </p:nvGraphicFramePr>
        <p:xfrm>
          <a:off x="5700422" y="3038732"/>
          <a:ext cx="4060600" cy="2576800"/>
        </p:xfrm>
        <a:graphic>
          <a:graphicData uri="http://schemas.openxmlformats.org/drawingml/2006/table">
            <a:tbl>
              <a:tblPr firstRow="1" bandRow="1">
                <a:noFill/>
                <a:tableStyleId>{C08DAF91-E568-4EAD-B2DD-7FBA9DA31346}</a:tableStyleId>
              </a:tblPr>
              <a:tblGrid>
                <a:gridCol w="328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800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u="none" strike="noStrike" cap="none" dirty="0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Адреса</a:t>
                      </a:r>
                      <a:r>
                        <a:rPr lang="ru-RU" sz="1000" b="0" u="none" strike="noStrike" cap="none" dirty="0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  78274, </a:t>
                      </a:r>
                      <a:r>
                        <a:rPr lang="ru-RU" sz="1000" b="0" u="none" strike="noStrike" cap="none" dirty="0" err="1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Івано-Франківська</a:t>
                      </a:r>
                      <a:r>
                        <a:rPr lang="ru-RU" sz="1000" b="0" u="none" strike="noStrike" cap="none" dirty="0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обл., </a:t>
                      </a:r>
                      <a:r>
                        <a:rPr lang="ru-RU" sz="1000" b="0" u="none" strike="noStrike" cap="none" dirty="0" err="1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Коломийський</a:t>
                      </a:r>
                      <a:r>
                        <a:rPr lang="ru-RU" sz="1000" b="0" u="none" strike="noStrike" cap="none" dirty="0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р-н, </a:t>
                      </a:r>
                      <a:r>
                        <a:rPr lang="ru-RU" sz="1000" b="0" u="none" strike="noStrike" cap="none" dirty="0" err="1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смт.Печеніжин</a:t>
                      </a:r>
                      <a:r>
                        <a:rPr lang="ru-RU" sz="1000" b="0" u="none" strike="noStrike" cap="none" dirty="0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ru-RU" sz="1000" b="0" u="none" strike="noStrike" cap="none" dirty="0" err="1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вул</a:t>
                      </a:r>
                      <a:r>
                        <a:rPr lang="ru-RU" sz="1000" b="0" u="none" strike="noStrike" cap="none" dirty="0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ru-RU" sz="1000" b="0" u="none" strike="noStrike" cap="none" dirty="0" err="1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Прикарпатська</a:t>
                      </a:r>
                      <a:r>
                        <a:rPr lang="ru-RU" sz="1000" b="0" u="none" strike="noStrike" cap="none" dirty="0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32</a:t>
                      </a:r>
                      <a:endParaRPr sz="1000" b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300" marR="74300" marT="37150" marB="371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800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u="none" strike="noStrike" cap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Назва:</a:t>
                      </a:r>
                      <a:r>
                        <a:rPr lang="ru-RU" sz="1000" b="0" u="none" strike="noStrike" cap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Комплекс будівель площею 2792,3 м.кв.</a:t>
                      </a:r>
                      <a:endParaRPr sz="1000" b="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300" marR="74300" marT="37150" marB="371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u="none" strike="noStrike" cap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загальна, кв. м. </a:t>
                      </a:r>
                      <a:endParaRPr sz="1000" b="1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300" marR="74300" marT="37150" marB="371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 dirty="0">
                          <a:solidFill>
                            <a:srgbClr val="7F7F7F"/>
                          </a:solidFill>
                        </a:rPr>
                        <a:t>2792,30</a:t>
                      </a:r>
                      <a:endParaRPr sz="1000" b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300" marR="74300" marT="37150" marB="371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b="1" u="none" strike="noStrike" cap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пропонована до оренди, кв. м.</a:t>
                      </a:r>
                      <a:endParaRPr/>
                    </a:p>
                  </a:txBody>
                  <a:tcPr marL="74300" marR="74300" marT="37150" marB="371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 dirty="0">
                          <a:solidFill>
                            <a:srgbClr val="7F7F7F"/>
                          </a:solidFill>
                        </a:rPr>
                        <a:t>2792,30</a:t>
                      </a:r>
                      <a:endParaRPr sz="1000" b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300" marR="74300" marT="37150" marB="371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b="1" u="none" strike="noStrike" cap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Початкова ставка оренди за 1 кв. м., грн. з ПДВ</a:t>
                      </a:r>
                      <a:endParaRPr sz="1000" b="1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300" marR="74300" marT="37150" marB="371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u="none" strike="noStrike" cap="none" dirty="0" smtClean="0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10,52</a:t>
                      </a:r>
                      <a:endParaRPr sz="1000" b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300" marR="74300" marT="37150" marB="371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b="1" u="none" strike="noStrike" cap="none" dirty="0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Початкова </a:t>
                      </a:r>
                      <a:r>
                        <a:rPr lang="ru-RU" sz="1000" b="1" u="none" strike="noStrike" cap="none" dirty="0" err="1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орендна</a:t>
                      </a:r>
                      <a:r>
                        <a:rPr lang="ru-RU" sz="1000" b="1" u="none" strike="noStrike" cap="none" dirty="0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плата в 1 </a:t>
                      </a:r>
                      <a:r>
                        <a:rPr lang="ru-RU" sz="1000" b="1" u="none" strike="noStrike" cap="none" dirty="0" err="1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міс</a:t>
                      </a:r>
                      <a:r>
                        <a:rPr lang="ru-RU" sz="1000" b="1" u="none" strike="noStrike" cap="none" dirty="0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грн. </a:t>
                      </a:r>
                      <a:r>
                        <a:rPr lang="ru-RU" sz="1000" b="1" u="none" strike="noStrike" cap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з ПДВ</a:t>
                      </a:r>
                      <a:endParaRPr dirty="0"/>
                    </a:p>
                  </a:txBody>
                  <a:tcPr marL="74300" marR="74300" marT="37150" marB="371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u="none" strike="noStrike" cap="none" dirty="0" smtClean="0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29 375,00</a:t>
                      </a:r>
                      <a:endParaRPr sz="1000" b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300" marR="74300" marT="37150" marB="371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b="1" u="none" strike="noStrike" cap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Розмір гарантійного внеску, грн. з ПДВ</a:t>
                      </a:r>
                      <a:endParaRPr/>
                    </a:p>
                  </a:txBody>
                  <a:tcPr marL="74300" marR="74300" marT="37150" marB="371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u="none" strike="noStrike" cap="none" dirty="0" smtClean="0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17 625,00</a:t>
                      </a:r>
                      <a:endParaRPr sz="1000" b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300" marR="74300" marT="37150" marB="371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b="1" u="none" strike="noStrike" cap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Крок аукціону, грн. з ПДВ</a:t>
                      </a:r>
                      <a:endParaRPr/>
                    </a:p>
                  </a:txBody>
                  <a:tcPr marL="74300" marR="74300" marT="37150" marB="371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u="none" strike="noStrike" cap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400,00</a:t>
                      </a:r>
                      <a:endParaRPr sz="1000" b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300" marR="74300" marT="37150" marB="371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8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b="1" u="none" strike="noStrike" cap="none" dirty="0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При </a:t>
                      </a:r>
                      <a:r>
                        <a:rPr lang="ru-RU" sz="1000" b="1" u="none" strike="noStrike" cap="none" dirty="0" err="1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оцінці</a:t>
                      </a:r>
                      <a:r>
                        <a:rPr lang="ru-RU" sz="1000" b="1" u="none" strike="noStrike" cap="none" dirty="0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1000" b="1" u="none" strike="noStrike" cap="none" dirty="0" err="1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наданих</a:t>
                      </a:r>
                      <a:r>
                        <a:rPr lang="ru-RU" sz="1000" b="1" u="none" strike="noStrike" cap="none" dirty="0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1000" b="1" u="none" strike="noStrike" cap="none" dirty="0" err="1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конкурсних</a:t>
                      </a:r>
                      <a:r>
                        <a:rPr lang="ru-RU" sz="1000" b="1" u="none" strike="noStrike" cap="none" dirty="0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1000" b="1" u="none" strike="noStrike" cap="none" dirty="0" err="1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пропозицій</a:t>
                      </a:r>
                      <a:r>
                        <a:rPr lang="ru-RU" sz="1000" b="1" u="none" strike="noStrike" cap="none" dirty="0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1000" b="1" u="none" strike="noStrike" cap="none" dirty="0" err="1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застосовуватиметься</a:t>
                      </a:r>
                      <a:r>
                        <a:rPr lang="ru-RU" sz="1000" b="1" u="none" strike="noStrike" cap="none" dirty="0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1000" b="1" u="none" strike="noStrike" cap="none" dirty="0" err="1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критерій</a:t>
                      </a:r>
                      <a:r>
                        <a:rPr lang="ru-RU" sz="1000" b="1" u="none" strike="noStrike" cap="none" dirty="0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– </a:t>
                      </a:r>
                      <a:r>
                        <a:rPr lang="ru-RU" sz="1000" b="1" u="none" strike="noStrike" cap="none" dirty="0" err="1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найвища</a:t>
                      </a:r>
                      <a:r>
                        <a:rPr lang="ru-RU" sz="1000" b="1" u="none" strike="noStrike" cap="none" dirty="0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1000" b="1" u="none" strike="noStrike" cap="none" dirty="0" err="1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ціна</a:t>
                      </a:r>
                      <a:r>
                        <a:rPr lang="ru-RU" sz="1000" b="1" u="none" strike="noStrike" cap="none" dirty="0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dirty="0"/>
                    </a:p>
                  </a:txBody>
                  <a:tcPr marL="74300" marR="74300" marT="37150" marB="371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8" name="Google Shape;9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1536" y="1222452"/>
            <a:ext cx="2467971" cy="1816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250137" y="3575065"/>
            <a:ext cx="1857799" cy="1504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76475" y="3587225"/>
            <a:ext cx="1898525" cy="1483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0200" y="5236425"/>
            <a:ext cx="1777650" cy="13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2376471" y="5267645"/>
            <a:ext cx="1898519" cy="1265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75885" y="754111"/>
            <a:ext cx="2679550" cy="33223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2"/>
          <p:cNvCxnSpPr/>
          <p:nvPr/>
        </p:nvCxnSpPr>
        <p:spPr>
          <a:xfrm>
            <a:off x="250135" y="673961"/>
            <a:ext cx="9377598" cy="0"/>
          </a:xfrm>
          <a:prstGeom prst="straightConnector1">
            <a:avLst/>
          </a:prstGeom>
          <a:noFill/>
          <a:ln w="38100" cap="flat" cmpd="sng">
            <a:solidFill>
              <a:srgbClr val="00BCD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2"/>
          <p:cNvSpPr txBox="1">
            <a:spLocks noGrp="1"/>
          </p:cNvSpPr>
          <p:nvPr>
            <p:ph type="title"/>
          </p:nvPr>
        </p:nvSpPr>
        <p:spPr>
          <a:xfrm>
            <a:off x="211537" y="97032"/>
            <a:ext cx="8739958" cy="51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CDF"/>
              </a:buClr>
              <a:buSzPts val="1625"/>
              <a:buFont typeface="Arial"/>
              <a:buNone/>
            </a:pPr>
            <a:r>
              <a:rPr lang="ru-RU" sz="1625" b="1">
                <a:solidFill>
                  <a:srgbClr val="00BCDF"/>
                </a:solidFill>
                <a:latin typeface="Arial"/>
                <a:ea typeface="Arial"/>
                <a:cs typeface="Arial"/>
                <a:sym typeface="Arial"/>
              </a:rPr>
              <a:t>Оренда – </a:t>
            </a:r>
            <a:r>
              <a:rPr lang="ru-RU" sz="1625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Комплекс будівель, площею 2792,3 м.кв. (В) </a:t>
            </a:r>
            <a:br>
              <a:rPr lang="ru-RU" sz="1625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25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Івано-Франківська обл., Коломийський р-н, смт.Печеніжин, вул. Прикарпатська, 32</a:t>
            </a:r>
            <a:endParaRPr/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2552" y="183604"/>
            <a:ext cx="643229" cy="42603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250135" y="736244"/>
            <a:ext cx="9573975" cy="2769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Блок допоміжних служб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250135" y="3645580"/>
            <a:ext cx="9573975" cy="2769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Основна будівля та під’їздна дорога (заглиблена споруда) 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4299968" y="1227617"/>
            <a:ext cx="2219318" cy="2342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7169448" y="1253603"/>
            <a:ext cx="2219319" cy="229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>
            <a:off x="755718" y="3375137"/>
            <a:ext cx="2833766" cy="413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38581" y="4243327"/>
            <a:ext cx="2342092" cy="206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400000">
            <a:off x="7248496" y="4128882"/>
            <a:ext cx="2061219" cy="2290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6098817" y="4030705"/>
            <a:ext cx="2924276" cy="13475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3"/>
          <p:cNvCxnSpPr/>
          <p:nvPr/>
        </p:nvCxnSpPr>
        <p:spPr>
          <a:xfrm>
            <a:off x="250135" y="673961"/>
            <a:ext cx="9377598" cy="0"/>
          </a:xfrm>
          <a:prstGeom prst="straightConnector1">
            <a:avLst/>
          </a:prstGeom>
          <a:noFill/>
          <a:ln w="38100" cap="flat" cmpd="sng">
            <a:solidFill>
              <a:srgbClr val="00BCD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211537" y="97032"/>
            <a:ext cx="8739958" cy="51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CDF"/>
              </a:buClr>
              <a:buSzPts val="1625"/>
              <a:buFont typeface="Arial"/>
              <a:buNone/>
            </a:pPr>
            <a:r>
              <a:rPr lang="ru-RU" sz="1625" b="1">
                <a:solidFill>
                  <a:srgbClr val="00BCDF"/>
                </a:solidFill>
                <a:latin typeface="Arial"/>
                <a:ea typeface="Arial"/>
                <a:cs typeface="Arial"/>
                <a:sym typeface="Arial"/>
              </a:rPr>
              <a:t>Оренда – </a:t>
            </a:r>
            <a:r>
              <a:rPr lang="ru-RU" sz="1625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Комплекс будівель, площею 2792,3 м.кв. (В) </a:t>
            </a:r>
            <a:br>
              <a:rPr lang="ru-RU" sz="1625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25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Івано-Франківська обл., Коломийський р-н, смт.Печеніжин, вул. Прикарпатська, 32</a:t>
            </a:r>
            <a:endParaRPr/>
          </a:p>
        </p:txBody>
      </p:sp>
      <p:pic>
        <p:nvPicPr>
          <p:cNvPr id="127" name="Google Shape;12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2552" y="183604"/>
            <a:ext cx="643229" cy="42603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/>
          <p:nvPr/>
        </p:nvSpPr>
        <p:spPr>
          <a:xfrm>
            <a:off x="250135" y="736244"/>
            <a:ext cx="4827149" cy="2769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Технічна площадка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5244442" y="3818085"/>
            <a:ext cx="4501339" cy="2769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6. Навіс електроосвітлення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250135" y="3818085"/>
            <a:ext cx="4827149" cy="2769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Площадка водозабірних споруд, насосна станція 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5244443" y="736243"/>
            <a:ext cx="4579668" cy="2769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Гаражі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2247855" y="-489056"/>
            <a:ext cx="961696" cy="409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384888" y="2099503"/>
            <a:ext cx="1857798" cy="1504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2840103" y="2099503"/>
            <a:ext cx="1934029" cy="1504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>
            <a:off x="5215542" y="1287868"/>
            <a:ext cx="2658813" cy="1916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55975" y="1091439"/>
            <a:ext cx="1789806" cy="122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955975" y="2456574"/>
            <a:ext cx="1789806" cy="1220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0800000">
            <a:off x="384887" y="4150118"/>
            <a:ext cx="822521" cy="877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10800000">
            <a:off x="211537" y="5156971"/>
            <a:ext cx="2430306" cy="143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400000">
            <a:off x="2993782" y="5358879"/>
            <a:ext cx="1318661" cy="162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840103" y="4150118"/>
            <a:ext cx="1626019" cy="1307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376129" y="5156971"/>
            <a:ext cx="2157124" cy="1682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659273" y="5156971"/>
            <a:ext cx="2143269" cy="1674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4"/>
          <p:cNvCxnSpPr/>
          <p:nvPr/>
        </p:nvCxnSpPr>
        <p:spPr>
          <a:xfrm>
            <a:off x="250135" y="673961"/>
            <a:ext cx="9377598" cy="0"/>
          </a:xfrm>
          <a:prstGeom prst="straightConnector1">
            <a:avLst/>
          </a:prstGeom>
          <a:noFill/>
          <a:ln w="38100" cap="flat" cmpd="sng">
            <a:solidFill>
              <a:srgbClr val="00BCD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Google Shape;150;p4"/>
          <p:cNvSpPr txBox="1">
            <a:spLocks noGrp="1"/>
          </p:cNvSpPr>
          <p:nvPr>
            <p:ph type="title"/>
          </p:nvPr>
        </p:nvSpPr>
        <p:spPr>
          <a:xfrm>
            <a:off x="211537" y="97032"/>
            <a:ext cx="8739958" cy="51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CDF"/>
              </a:buClr>
              <a:buSzPts val="1625"/>
              <a:buFont typeface="Arial"/>
              <a:buNone/>
            </a:pPr>
            <a:r>
              <a:rPr lang="ru-RU" sz="1625" b="1">
                <a:solidFill>
                  <a:srgbClr val="00BCDF"/>
                </a:solidFill>
                <a:latin typeface="Arial"/>
                <a:ea typeface="Arial"/>
                <a:cs typeface="Arial"/>
                <a:sym typeface="Arial"/>
              </a:rPr>
              <a:t>Оренда – </a:t>
            </a:r>
            <a:r>
              <a:rPr lang="ru-RU" sz="1625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Комплекс будівель, площею 2792,3 м.кв. (В) </a:t>
            </a:r>
            <a:br>
              <a:rPr lang="ru-RU" sz="1625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25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Івано-Франківська обл., Коломийський р-н, смт.Печеніжин, вул. Прикарпатська, 32</a:t>
            </a:r>
            <a:endParaRPr/>
          </a:p>
        </p:txBody>
      </p:sp>
      <p:pic>
        <p:nvPicPr>
          <p:cNvPr id="151" name="Google Shape;15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2552" y="183604"/>
            <a:ext cx="643229" cy="42603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4"/>
          <p:cNvSpPr txBox="1"/>
          <p:nvPr/>
        </p:nvSpPr>
        <p:spPr>
          <a:xfrm>
            <a:off x="250135" y="736244"/>
            <a:ext cx="4827149" cy="2769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7. Будівля септика-відстійника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 txBox="1"/>
          <p:nvPr/>
        </p:nvSpPr>
        <p:spPr>
          <a:xfrm>
            <a:off x="2541100" y="3822492"/>
            <a:ext cx="4827149" cy="2769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9. Прохідна 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5322771" y="736243"/>
            <a:ext cx="4501339" cy="2769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 Склад ПММ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50135" y="1225919"/>
            <a:ext cx="1199714" cy="226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3444161" y="1408459"/>
            <a:ext cx="1669685" cy="159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1644773" y="1378278"/>
            <a:ext cx="1669684" cy="165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46097" y="1075523"/>
            <a:ext cx="2048438" cy="136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46097" y="2503429"/>
            <a:ext cx="2048438" cy="128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0800000">
            <a:off x="5210212" y="1608877"/>
            <a:ext cx="2158037" cy="127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0800000" flipH="1">
            <a:off x="2663709" y="4536321"/>
            <a:ext cx="2825914" cy="1499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5322771" y="4135408"/>
            <a:ext cx="1898518" cy="1265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5322771" y="5489732"/>
            <a:ext cx="1898518" cy="1322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" name="Google Shape;168;p5"/>
          <p:cNvCxnSpPr/>
          <p:nvPr/>
        </p:nvCxnSpPr>
        <p:spPr>
          <a:xfrm rot="10800000" flipH="1">
            <a:off x="196382" y="720488"/>
            <a:ext cx="9493528" cy="6647"/>
          </a:xfrm>
          <a:prstGeom prst="straightConnector1">
            <a:avLst/>
          </a:prstGeom>
          <a:noFill/>
          <a:ln w="38100" cap="flat" cmpd="sng">
            <a:solidFill>
              <a:srgbClr val="00BCD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9" name="Google Shape;169;p5"/>
          <p:cNvSpPr txBox="1">
            <a:spLocks noGrp="1"/>
          </p:cNvSpPr>
          <p:nvPr>
            <p:ph type="title"/>
          </p:nvPr>
        </p:nvSpPr>
        <p:spPr>
          <a:xfrm>
            <a:off x="116268" y="1"/>
            <a:ext cx="8867542" cy="82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CDF"/>
              </a:buClr>
              <a:buSzPts val="1625"/>
              <a:buFont typeface="Arial"/>
              <a:buNone/>
            </a:pPr>
            <a:r>
              <a:rPr lang="ru-RU" sz="1625" b="1">
                <a:solidFill>
                  <a:srgbClr val="00BCDF"/>
                </a:solidFill>
                <a:latin typeface="Arial"/>
                <a:ea typeface="Arial"/>
                <a:cs typeface="Arial"/>
                <a:sym typeface="Arial"/>
              </a:rPr>
              <a:t>Оренда – </a:t>
            </a:r>
            <a:r>
              <a:rPr lang="ru-RU" sz="1625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Комплекс будівель, площею 2792,3 м.кв. (В) </a:t>
            </a:r>
            <a:br>
              <a:rPr lang="ru-RU" sz="1625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25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Івано-Франківська обл., Коломийський р-н, смт.Печеніжин, вул. Прикарпатська, 32</a:t>
            </a:r>
            <a:endParaRPr sz="1625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7018" y="115365"/>
            <a:ext cx="643229" cy="42603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"/>
          <p:cNvSpPr/>
          <p:nvPr/>
        </p:nvSpPr>
        <p:spPr>
          <a:xfrm>
            <a:off x="115472" y="1221406"/>
            <a:ext cx="9652237" cy="3431681"/>
          </a:xfrm>
          <a:prstGeom prst="rect">
            <a:avLst/>
          </a:pr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 u="sng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4.1. </a:t>
            </a:r>
            <a:r>
              <a:rPr lang="ru-RU" sz="1000" b="0" i="0" u="sng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Оренда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об’єкту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нерухомого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майна (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далі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- ОНМ) </a:t>
            </a:r>
            <a:endParaRPr sz="10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 u="sng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4.2. Ставка </a:t>
            </a:r>
            <a:r>
              <a:rPr lang="ru-RU" sz="1000" b="0" i="0" u="sng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оренди</a:t>
            </a:r>
            <a:r>
              <a:rPr lang="ru-RU" sz="1000" b="0" i="0" u="sng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за 1 м</a:t>
            </a:r>
            <a:r>
              <a:rPr lang="ru-RU" sz="1000" b="0" i="0" u="sng" strike="noStrike" cap="none" baseline="300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ru-RU" sz="1000" b="0" i="0" u="sng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майна, в </a:t>
            </a:r>
            <a:r>
              <a:rPr lang="ru-RU" sz="1000" b="0" i="0" u="sng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місяць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зазначена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з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урахуванням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ПДВ</a:t>
            </a:r>
            <a:endParaRPr sz="10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 u="sng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4.3. </a:t>
            </a:r>
            <a:r>
              <a:rPr lang="ru-RU" sz="1000" b="0" i="0" u="sng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Комунальні</a:t>
            </a:r>
            <a:r>
              <a:rPr lang="ru-RU" sz="1000" b="0" i="0" u="sng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sng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послуги</a:t>
            </a:r>
            <a:r>
              <a:rPr lang="ru-RU" sz="1000" b="0" i="0" u="sng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, в </a:t>
            </a:r>
            <a:r>
              <a:rPr lang="ru-RU" sz="1000" b="0" i="0" u="sng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місяць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ru-RU" sz="1000" b="0" i="0" u="none" strike="noStrike" cap="none" dirty="0" err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Орендар</a:t>
            </a:r>
            <a:r>
              <a:rPr lang="ru-RU" sz="1000" b="0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сплачує</a:t>
            </a:r>
            <a:r>
              <a:rPr lang="ru-RU" sz="1000" b="0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ru-RU" sz="1000" b="0" i="0" u="none" strike="noStrike" cap="none" dirty="0" err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повному</a:t>
            </a:r>
            <a:r>
              <a:rPr lang="ru-RU" sz="1000" b="0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обсязі</a:t>
            </a:r>
            <a:r>
              <a:rPr lang="ru-RU" sz="1000" b="0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всі</a:t>
            </a:r>
            <a:r>
              <a:rPr lang="ru-RU" sz="1000" b="0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комунальні</a:t>
            </a:r>
            <a:r>
              <a:rPr lang="ru-RU" sz="1000" b="0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платежі</a:t>
            </a:r>
            <a:r>
              <a:rPr lang="ru-RU" sz="1000" b="0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по </a:t>
            </a:r>
            <a:r>
              <a:rPr lang="ru-RU" sz="1000" b="0" i="0" u="none" strike="noStrike" cap="none" dirty="0" err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будівлі</a:t>
            </a:r>
            <a:r>
              <a:rPr lang="ru-RU" sz="1000" b="0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ru-RU" sz="1000" b="0" i="0" u="none" strike="noStrike" cap="none" dirty="0" err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послуги</a:t>
            </a:r>
            <a:r>
              <a:rPr lang="ru-RU" sz="1000" b="0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з </a:t>
            </a:r>
            <a:r>
              <a:rPr lang="ru-RU" sz="1000" b="0" i="0" u="none" strike="noStrike" cap="none" dirty="0" err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утримання</a:t>
            </a:r>
            <a:r>
              <a:rPr lang="ru-RU" sz="1000" b="0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будівлі</a:t>
            </a:r>
            <a:r>
              <a:rPr lang="ru-RU" sz="1000" b="0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згідно</a:t>
            </a:r>
            <a:r>
              <a:rPr lang="ru-RU" sz="1000" b="0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прямих</a:t>
            </a:r>
            <a:r>
              <a:rPr lang="ru-RU" sz="1000" b="0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договорів</a:t>
            </a:r>
            <a:r>
              <a:rPr lang="ru-RU" sz="1000" b="0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укладених</a:t>
            </a:r>
            <a:r>
              <a:rPr lang="ru-RU" sz="1000" b="0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ним </a:t>
            </a:r>
            <a:r>
              <a:rPr lang="ru-RU" sz="1000" b="0" i="0" u="none" strike="noStrike" cap="none" dirty="0" err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самостійно</a:t>
            </a:r>
            <a:r>
              <a:rPr lang="ru-RU" sz="1000" b="0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з </a:t>
            </a:r>
            <a:r>
              <a:rPr lang="ru-RU" sz="1000" b="0" i="0" u="none" strike="noStrike" cap="none" dirty="0" err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постачальниками</a:t>
            </a:r>
            <a:r>
              <a:rPr lang="ru-RU" sz="1000" b="0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таких </a:t>
            </a:r>
            <a:r>
              <a:rPr lang="ru-RU" sz="1000" b="0" i="0" u="none" strike="noStrike" cap="none" dirty="0" err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послуг</a:t>
            </a:r>
            <a:r>
              <a:rPr lang="ru-RU" sz="1000" b="0" i="0" u="none" strike="noStrike" cap="none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000" b="0" i="0" u="none" strike="noStrike" cap="none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 u="sng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4.4. </a:t>
            </a:r>
            <a:r>
              <a:rPr lang="ru-RU" sz="1000" b="0" i="0" u="sng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Розмір</a:t>
            </a:r>
            <a:r>
              <a:rPr lang="ru-RU" sz="1000" b="0" i="0" u="sng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плати за </a:t>
            </a:r>
            <a:r>
              <a:rPr lang="ru-RU" sz="1000" b="0" i="0" u="sng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комунальні</a:t>
            </a:r>
            <a:r>
              <a:rPr lang="ru-RU" sz="1000" b="0" i="0" u="sng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sng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послуги</a:t>
            </a:r>
            <a:r>
              <a:rPr lang="ru-RU" sz="1000" b="0" i="0" u="sng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ru-RU" sz="1000" b="0" i="0" u="sng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послуги</a:t>
            </a:r>
            <a:r>
              <a:rPr lang="ru-RU" sz="1000" b="0" i="0" u="sng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з </a:t>
            </a:r>
            <a:r>
              <a:rPr lang="ru-RU" sz="1000" b="0" i="0" u="sng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утримання</a:t>
            </a:r>
            <a:r>
              <a:rPr lang="ru-RU" sz="1000" b="0" i="0" u="sng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sng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комерційної</a:t>
            </a:r>
            <a:r>
              <a:rPr lang="ru-RU" sz="1000" b="0" i="0" u="sng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sng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нерухомості</a:t>
            </a:r>
            <a:r>
              <a:rPr lang="ru-RU" sz="1000" b="0" i="0" u="sng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sng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може</a:t>
            </a:r>
            <a:r>
              <a:rPr lang="ru-RU" sz="1000" b="0" i="0" u="sng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бути </a:t>
            </a:r>
            <a:r>
              <a:rPr lang="ru-RU" sz="1000" b="0" i="0" u="sng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змінений</a:t>
            </a:r>
            <a:r>
              <a:rPr lang="ru-RU" sz="1000" b="0" i="0" u="sng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у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разі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зміни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або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запровадження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нових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цін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тарифів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комунальні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послуги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введення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інших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обов’язкових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зборів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і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платежів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згідно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з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законодавством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України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1000" b="0" i="0" u="sng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Податки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– суму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податку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нерухомість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орендну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плату за землю включено до складу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орендної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плати.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Додатково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Орендарем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не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компенсуються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b="0" i="0" u="sng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 u="sng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4.5. </a:t>
            </a:r>
            <a:r>
              <a:rPr lang="ru-RU" sz="1000" b="0" i="0" u="sng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Індексація</a:t>
            </a:r>
            <a:r>
              <a:rPr lang="ru-RU" sz="1000" b="0" i="0" u="sng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sng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оренди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щорічне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підвищення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орендної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плати на 10%,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починаючи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з 25-го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місяця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оренди</a:t>
            </a:r>
            <a:endParaRPr sz="10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/>
            <a:r>
              <a:rPr lang="ru-RU" sz="1000" b="0" i="0" u="sng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4.6. </a:t>
            </a:r>
            <a:r>
              <a:rPr lang="ru-RU" sz="1000" b="0" i="0" u="sng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Термін</a:t>
            </a:r>
            <a:r>
              <a:rPr lang="ru-RU" sz="1000" b="0" i="0" u="sng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sng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оренди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– 5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років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Після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спливу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терміну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оренди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за договором проводиться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новий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аукціон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, за результатами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якого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визначається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Орендар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наступний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строк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оренди</a:t>
            </a:r>
            <a:r>
              <a:rPr lang="ru-RU" sz="10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1000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Нотаріальне</a:t>
            </a:r>
            <a:r>
              <a:rPr lang="ru-RU" sz="10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посвідчення</a:t>
            </a:r>
            <a:r>
              <a:rPr lang="ru-RU" sz="10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договору </a:t>
            </a:r>
            <a:r>
              <a:rPr lang="ru-RU" sz="1000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оренди</a:t>
            </a:r>
            <a:r>
              <a:rPr lang="ru-RU" sz="10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повністю</a:t>
            </a:r>
            <a:r>
              <a:rPr lang="ru-RU" sz="10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здійснюється</a:t>
            </a:r>
            <a:r>
              <a:rPr lang="ru-RU" sz="10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за </a:t>
            </a:r>
            <a:r>
              <a:rPr lang="ru-RU" sz="1000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рахунок</a:t>
            </a:r>
            <a:r>
              <a:rPr lang="ru-RU" sz="10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Орендаря</a:t>
            </a:r>
            <a:r>
              <a:rPr lang="ru-RU" sz="10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1"/>
            <a:r>
              <a:rPr lang="ru-RU" sz="1000" b="0" i="0" u="sng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4.7. </a:t>
            </a:r>
            <a:r>
              <a:rPr lang="ru-RU" sz="1000" b="0" i="0" u="sng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Орендні</a:t>
            </a:r>
            <a:r>
              <a:rPr lang="ru-RU" sz="1000" b="0" i="0" u="sng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sng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канікули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з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першого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по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дванадцятий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включно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місяць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оренди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орендар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сплачує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50%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місячної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орендної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ставки та 100%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витрати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утримання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комунальні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послуги</a:t>
            </a:r>
            <a:endParaRPr sz="10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 u="sng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4.8. Ремонт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під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власні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потреби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здійснюється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силами та за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рахунок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Орендаря</a:t>
            </a:r>
            <a:endParaRPr sz="10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 u="sng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4.9. Передача </a:t>
            </a:r>
            <a:r>
              <a:rPr lang="ru-RU" sz="1000" b="0" i="0" u="sng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нерухомого</a:t>
            </a:r>
            <a:r>
              <a:rPr lang="ru-RU" sz="1000" b="0" i="0" u="sng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майна</a:t>
            </a:r>
            <a:r>
              <a:rPr lang="ru-RU" sz="1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здійснюється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після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сплати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Орендарем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грошової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суми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застави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розмірі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не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менше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ніж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сума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місячної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орендної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плати. </a:t>
            </a:r>
            <a:endParaRPr sz="10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 u="sng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4.10. </a:t>
            </a:r>
            <a:r>
              <a:rPr lang="ru-RU" sz="1000" b="0" i="0" u="sng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Додаткові</a:t>
            </a:r>
            <a:r>
              <a:rPr lang="ru-RU" sz="1000" b="0" i="0" u="sng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sng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умови</a:t>
            </a:r>
            <a:r>
              <a:rPr lang="ru-RU" sz="1000" b="0" i="0" u="sng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171450" marR="0" lvl="1" indent="-17145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Calibri"/>
              <a:buChar char="-"/>
            </a:pP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застосування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типового договору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оренди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майна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комерційного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призначення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затверджений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АТ «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Укртелеком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dirty="0"/>
          </a:p>
          <a:p>
            <a:pPr marL="171450" marR="0" lvl="1" indent="-17145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Calibri"/>
              <a:buChar char="-"/>
            </a:pP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Орендар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зобов’язується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отримати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доступ до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телекомунікаційних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послуг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, а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саме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доступ до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мережі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Інтернет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за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технологіями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(ADSL,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FTTx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або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/та GPON),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підписавши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з АТ «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Укртелеком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»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відповідний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договір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про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надання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таких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послуг</a:t>
            </a:r>
            <a:endParaRPr sz="10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1" indent="-17145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Calibri"/>
              <a:buChar char="-"/>
            </a:pP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Орендар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зобов’язується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встановити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Орендованому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майні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технічні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засоби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обліку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електричної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енергії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, а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саме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інтервальні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погодинні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лічильники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з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погодженими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з АТ «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Укртелеком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» параметрами</a:t>
            </a:r>
            <a:endParaRPr dirty="0"/>
          </a:p>
          <a:p>
            <a:pPr marL="171450" marR="0" lvl="1" indent="-17145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Calibri"/>
              <a:buChar char="-"/>
            </a:pP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АТ «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Укртелеком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», як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Організатор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аукціону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має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право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дискваліфікувати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учасника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строком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на 2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місяці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у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разі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якщо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він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або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пов’язана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з ним особа,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має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дебіторську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заборгованість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перед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Товариством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та/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або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має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інший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негативний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досвід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роботи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з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Товариством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за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іншими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правочинами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, а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також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у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разі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наявності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хоча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б одного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випадку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відмови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даного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учасника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від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підписання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Протоколу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торгів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або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договору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оренди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за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іншими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аукціонами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Організатора</a:t>
            </a:r>
            <a:r>
              <a:rPr lang="ru-RU" sz="1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72" name="Google Shape;172;p5"/>
          <p:cNvSpPr txBox="1"/>
          <p:nvPr/>
        </p:nvSpPr>
        <p:spPr>
          <a:xfrm>
            <a:off x="108367" y="825144"/>
            <a:ext cx="9636134" cy="276999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 Умови лоту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129660" y="4877733"/>
            <a:ext cx="2415971" cy="452111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ru-RU" sz="12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Вимоги</a:t>
            </a:r>
            <a:r>
              <a:rPr lang="ru-RU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до </a:t>
            </a:r>
            <a:r>
              <a:rPr lang="ru-RU" sz="12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учасників</a:t>
            </a:r>
            <a:endParaRPr sz="12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38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112629" y="5370684"/>
            <a:ext cx="2433002" cy="1465286"/>
          </a:xfrm>
          <a:prstGeom prst="rect">
            <a:avLst/>
          </a:pr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5.1. До учасників електронного аукціону застосовуються умови, визначені Регламентом електронної торгової системи Prozorro.Продажі</a:t>
            </a:r>
            <a:endParaRPr sz="95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5.2. Після оголошення результатів аукціону Переможець діє згідно та в терміни, визначені Регламентом електронної торгової системи Prozorro.Продажі</a:t>
            </a:r>
            <a:endParaRPr sz="95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 txBox="1"/>
          <p:nvPr/>
        </p:nvSpPr>
        <p:spPr>
          <a:xfrm>
            <a:off x="2751387" y="4877734"/>
            <a:ext cx="4263559" cy="461665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38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6. </a:t>
            </a:r>
            <a:r>
              <a:rPr lang="ru-RU" sz="12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Умови</a:t>
            </a:r>
            <a:r>
              <a:rPr lang="ru-RU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дискваліфікації</a:t>
            </a:r>
            <a:r>
              <a:rPr lang="ru-RU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Учасника</a:t>
            </a:r>
            <a:r>
              <a:rPr lang="ru-RU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2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визначений</a:t>
            </a:r>
            <a:r>
              <a:rPr lang="ru-RU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переможцем</a:t>
            </a:r>
            <a:r>
              <a:rPr lang="ru-RU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Електронного</a:t>
            </a:r>
            <a:r>
              <a:rPr lang="ru-RU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аукціону</a:t>
            </a:r>
            <a:endParaRPr sz="12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2751388" y="5380239"/>
            <a:ext cx="4263559" cy="1455731"/>
          </a:xfrm>
          <a:prstGeom prst="rect">
            <a:avLst/>
          </a:pr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6.1. В разі невиконання Переможцем викладених вище умов, право на оренду анулюється, а учасник, що не виконав свої зобов’язання відсторонюється від участі у подальших торгах АТ «Укртелеком» строком на 2 місяці</a:t>
            </a:r>
            <a:endParaRPr sz="95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6.2. Наявність ознак здійснення незаконного підприємництва</a:t>
            </a:r>
            <a:endParaRPr sz="95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6.3. Наявність інформації про факти здійснення Учасником (керівниками, засновниками юридичної особи, фізичною особою) шахрайських дій та інших злочинів відносно активів Товариства або їх причетність до таких дій</a:t>
            </a:r>
            <a:endParaRPr sz="95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6.4. Наявність інформації про факти порушення кримінальних справ відносно Учасника, які можуть вплинути на визнання договору оренди не дійсним</a:t>
            </a:r>
            <a:endParaRPr sz="95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 txBox="1"/>
          <p:nvPr/>
        </p:nvSpPr>
        <p:spPr>
          <a:xfrm>
            <a:off x="7349177" y="4877734"/>
            <a:ext cx="2418532" cy="452111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7. </a:t>
            </a:r>
            <a:r>
              <a:rPr lang="ru-RU" sz="12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Контактні</a:t>
            </a:r>
            <a:r>
              <a:rPr lang="ru-RU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дані</a:t>
            </a:r>
            <a:r>
              <a:rPr lang="ru-RU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з </a:t>
            </a:r>
            <a:r>
              <a:rPr lang="ru-RU" sz="12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питань</a:t>
            </a:r>
            <a:r>
              <a:rPr lang="ru-RU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оренди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38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7360327" y="5375461"/>
            <a:ext cx="2407382" cy="1455731"/>
          </a:xfrm>
          <a:prstGeom prst="rect">
            <a:avLst/>
          </a:prstGeom>
          <a:noFill/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091-114-04-65 – корпоративний </a:t>
            </a:r>
            <a:endParaRPr sz="95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5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0800-509-100 – гаряча лінія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5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e-mail: </a:t>
            </a:r>
            <a:r>
              <a:rPr lang="ru-RU" sz="95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propeproperty@ukrtelecom.ua</a:t>
            </a:r>
            <a:endParaRPr sz="9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889</Words>
  <Application>Microsoft Office PowerPoint</Application>
  <PresentationFormat>Лист A4 (210x297 мм)</PresentationFormat>
  <Paragraphs>68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Оренда – Комплекс будівель, площею 2792,3 м.кв. (В)  Івано-Франківська обл., Коломийський р-н, смт.Печеніжин, вул. Прикарпатська, 32</vt:lpstr>
      <vt:lpstr>Оренда – Комплекс будівель, площею 2792,3 м.кв. (В)  Івано-Франківська обл., Коломийський р-н, смт.Печеніжин, вул. Прикарпатська, 32</vt:lpstr>
      <vt:lpstr>Оренда – Комплекс будівель, площею 2792,3 м.кв. (В)  Івано-Франківська обл., Коломийський р-н, смт.Печеніжин, вул. Прикарпатська, 32</vt:lpstr>
      <vt:lpstr>Оренда – Комплекс будівель, площею 2792,3 м.кв. (В)  Івано-Франківська обл., Коломийський р-н, смт.Печеніжин, вул. Прикарпатська, 32</vt:lpstr>
      <vt:lpstr>Оренда – Комплекс будівель, площею 2792,3 м.кв. (В)  Івано-Франківська обл., Коломийський р-н, смт.Печеніжин, вул. Прикарпатська, 32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Оренда – Комплекс будівель, площею 2792,3 м.кв. (В)  Івано-Франківська обл., Коломийський р-н, смт.Печеніжин, вул. Прикарпатська, 32</dc:title>
  <dc:creator>Діденко Ірина Сергіївна</dc:creator>
  <cp:lastModifiedBy>Поміщик Ольга Володимирівна</cp:lastModifiedBy>
  <cp:revision>7</cp:revision>
  <dcterms:created xsi:type="dcterms:W3CDTF">2019-11-21T09:34:41Z</dcterms:created>
  <dcterms:modified xsi:type="dcterms:W3CDTF">2022-08-11T14:20:22Z</dcterms:modified>
</cp:coreProperties>
</file>