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озняк Ірина Миколаївна" userId="7705d9d1-291c-419a-a1fb-fbd2e4a88bb4" providerId="ADAL" clId="{84B4ACE2-C12D-49B3-A2ED-89A5280D86FB}"/>
    <pc:docChg chg="undo custSel modSld">
      <pc:chgData name="Позняк Ірина Миколаївна" userId="7705d9d1-291c-419a-a1fb-fbd2e4a88bb4" providerId="ADAL" clId="{84B4ACE2-C12D-49B3-A2ED-89A5280D86FB}" dt="2025-03-03T20:00:38.216" v="89" actId="14100"/>
      <pc:docMkLst>
        <pc:docMk/>
      </pc:docMkLst>
      <pc:sldChg chg="modSp mod">
        <pc:chgData name="Позняк Ірина Миколаївна" userId="7705d9d1-291c-419a-a1fb-fbd2e4a88bb4" providerId="ADAL" clId="{84B4ACE2-C12D-49B3-A2ED-89A5280D86FB}" dt="2025-03-03T19:54:42.874" v="12" actId="3064"/>
        <pc:sldMkLst>
          <pc:docMk/>
          <pc:sldMk cId="0" sldId="256"/>
        </pc:sldMkLst>
        <pc:spChg chg="mod">
          <ac:chgData name="Позняк Ірина Миколаївна" userId="7705d9d1-291c-419a-a1fb-fbd2e4a88bb4" providerId="ADAL" clId="{84B4ACE2-C12D-49B3-A2ED-89A5280D86FB}" dt="2025-03-03T19:54:42.874" v="12" actId="3064"/>
          <ac:spMkLst>
            <pc:docMk/>
            <pc:sldMk cId="0" sldId="256"/>
            <ac:spMk id="69" creationId="{00000000-0000-0000-0000-000000000000}"/>
          </ac:spMkLst>
        </pc:spChg>
        <pc:picChg chg="mod ord modCrop">
          <ac:chgData name="Позняк Ірина Миколаївна" userId="7705d9d1-291c-419a-a1fb-fbd2e4a88bb4" providerId="ADAL" clId="{84B4ACE2-C12D-49B3-A2ED-89A5280D86FB}" dt="2025-03-03T19:54:17.815" v="5" actId="167"/>
          <ac:picMkLst>
            <pc:docMk/>
            <pc:sldMk cId="0" sldId="256"/>
            <ac:picMk id="80" creationId="{00000000-0000-0000-0000-000000000000}"/>
          </ac:picMkLst>
        </pc:picChg>
      </pc:sldChg>
      <pc:sldChg chg="addSp delSp modSp mod">
        <pc:chgData name="Позняк Ірина Миколаївна" userId="7705d9d1-291c-419a-a1fb-fbd2e4a88bb4" providerId="ADAL" clId="{84B4ACE2-C12D-49B3-A2ED-89A5280D86FB}" dt="2025-03-03T20:00:38.216" v="89" actId="14100"/>
        <pc:sldMkLst>
          <pc:docMk/>
          <pc:sldMk cId="0" sldId="257"/>
        </pc:sldMkLst>
        <pc:spChg chg="mod">
          <ac:chgData name="Позняк Ірина Миколаївна" userId="7705d9d1-291c-419a-a1fb-fbd2e4a88bb4" providerId="ADAL" clId="{84B4ACE2-C12D-49B3-A2ED-89A5280D86FB}" dt="2025-03-03T19:56:11.442" v="21" actId="1076"/>
          <ac:spMkLst>
            <pc:docMk/>
            <pc:sldMk cId="0" sldId="257"/>
            <ac:spMk id="82" creationId="{00000000-0000-0000-0000-000000000000}"/>
          </ac:spMkLst>
        </pc:spChg>
        <pc:spChg chg="del topLvl">
          <ac:chgData name="Позняк Ірина Миколаївна" userId="7705d9d1-291c-419a-a1fb-fbd2e4a88bb4" providerId="ADAL" clId="{84B4ACE2-C12D-49B3-A2ED-89A5280D86FB}" dt="2025-03-03T19:55:31.179" v="14" actId="478"/>
          <ac:spMkLst>
            <pc:docMk/>
            <pc:sldMk cId="0" sldId="257"/>
            <ac:spMk id="83" creationId="{00000000-0000-0000-0000-000000000000}"/>
          </ac:spMkLst>
        </pc:spChg>
        <pc:spChg chg="mod topLvl">
          <ac:chgData name="Позняк Ірина Миколаївна" userId="7705d9d1-291c-419a-a1fb-fbd2e4a88bb4" providerId="ADAL" clId="{84B4ACE2-C12D-49B3-A2ED-89A5280D86FB}" dt="2025-03-03T20:00:38.216" v="89" actId="14100"/>
          <ac:spMkLst>
            <pc:docMk/>
            <pc:sldMk cId="0" sldId="257"/>
            <ac:spMk id="84" creationId="{00000000-0000-0000-0000-000000000000}"/>
          </ac:spMkLst>
        </pc:spChg>
        <pc:spChg chg="mod">
          <ac:chgData name="Позняк Ірина Миколаївна" userId="7705d9d1-291c-419a-a1fb-fbd2e4a88bb4" providerId="ADAL" clId="{84B4ACE2-C12D-49B3-A2ED-89A5280D86FB}" dt="2025-03-03T19:56:22.527" v="22" actId="1076"/>
          <ac:spMkLst>
            <pc:docMk/>
            <pc:sldMk cId="0" sldId="257"/>
            <ac:spMk id="86" creationId="{00000000-0000-0000-0000-000000000000}"/>
          </ac:spMkLst>
        </pc:spChg>
        <pc:spChg chg="del topLvl">
          <ac:chgData name="Позняк Ірина Миколаївна" userId="7705d9d1-291c-419a-a1fb-fbd2e4a88bb4" providerId="ADAL" clId="{84B4ACE2-C12D-49B3-A2ED-89A5280D86FB}" dt="2025-03-03T19:57:33.312" v="32" actId="478"/>
          <ac:spMkLst>
            <pc:docMk/>
            <pc:sldMk cId="0" sldId="257"/>
            <ac:spMk id="88" creationId="{00000000-0000-0000-0000-000000000000}"/>
          </ac:spMkLst>
        </pc:spChg>
        <pc:spChg chg="mod topLvl">
          <ac:chgData name="Позняк Ірина Миколаївна" userId="7705d9d1-291c-419a-a1fb-fbd2e4a88bb4" providerId="ADAL" clId="{84B4ACE2-C12D-49B3-A2ED-89A5280D86FB}" dt="2025-03-03T19:59:35.621" v="63" actId="14100"/>
          <ac:spMkLst>
            <pc:docMk/>
            <pc:sldMk cId="0" sldId="257"/>
            <ac:spMk id="89" creationId="{00000000-0000-0000-0000-000000000000}"/>
          </ac:spMkLst>
        </pc:spChg>
        <pc:spChg chg="mod">
          <ac:chgData name="Позняк Ірина Миколаївна" userId="7705d9d1-291c-419a-a1fb-fbd2e4a88bb4" providerId="ADAL" clId="{84B4ACE2-C12D-49B3-A2ED-89A5280D86FB}" dt="2025-03-03T19:58:30.386" v="47" actId="14100"/>
          <ac:spMkLst>
            <pc:docMk/>
            <pc:sldMk cId="0" sldId="257"/>
            <ac:spMk id="91" creationId="{00000000-0000-0000-0000-000000000000}"/>
          </ac:spMkLst>
        </pc:spChg>
        <pc:spChg chg="del topLvl">
          <ac:chgData name="Позняк Ірина Миколаївна" userId="7705d9d1-291c-419a-a1fb-fbd2e4a88bb4" providerId="ADAL" clId="{84B4ACE2-C12D-49B3-A2ED-89A5280D86FB}" dt="2025-03-03T19:57:20.323" v="30" actId="478"/>
          <ac:spMkLst>
            <pc:docMk/>
            <pc:sldMk cId="0" sldId="257"/>
            <ac:spMk id="92" creationId="{00000000-0000-0000-0000-000000000000}"/>
          </ac:spMkLst>
        </pc:spChg>
        <pc:spChg chg="mod topLvl">
          <ac:chgData name="Позняк Ірина Миколаївна" userId="7705d9d1-291c-419a-a1fb-fbd2e4a88bb4" providerId="ADAL" clId="{84B4ACE2-C12D-49B3-A2ED-89A5280D86FB}" dt="2025-03-03T19:59:19.374" v="53" actId="14100"/>
          <ac:spMkLst>
            <pc:docMk/>
            <pc:sldMk cId="0" sldId="257"/>
            <ac:spMk id="93" creationId="{00000000-0000-0000-0000-000000000000}"/>
          </ac:spMkLst>
        </pc:spChg>
        <pc:spChg chg="mod">
          <ac:chgData name="Позняк Ірина Миколаївна" userId="7705d9d1-291c-419a-a1fb-fbd2e4a88bb4" providerId="ADAL" clId="{84B4ACE2-C12D-49B3-A2ED-89A5280D86FB}" dt="2025-03-03T19:59:55.116" v="65" actId="1076"/>
          <ac:spMkLst>
            <pc:docMk/>
            <pc:sldMk cId="0" sldId="257"/>
            <ac:spMk id="95" creationId="{00000000-0000-0000-0000-000000000000}"/>
          </ac:spMkLst>
        </pc:spChg>
        <pc:spChg chg="del topLvl">
          <ac:chgData name="Позняк Ірина Миколаївна" userId="7705d9d1-291c-419a-a1fb-fbd2e4a88bb4" providerId="ADAL" clId="{84B4ACE2-C12D-49B3-A2ED-89A5280D86FB}" dt="2025-03-03T19:57:40.301" v="34" actId="478"/>
          <ac:spMkLst>
            <pc:docMk/>
            <pc:sldMk cId="0" sldId="257"/>
            <ac:spMk id="96" creationId="{00000000-0000-0000-0000-000000000000}"/>
          </ac:spMkLst>
        </pc:spChg>
        <pc:spChg chg="mod topLvl">
          <ac:chgData name="Позняк Ірина Миколаївна" userId="7705d9d1-291c-419a-a1fb-fbd2e4a88bb4" providerId="ADAL" clId="{84B4ACE2-C12D-49B3-A2ED-89A5280D86FB}" dt="2025-03-03T20:00:05.563" v="87" actId="14100"/>
          <ac:spMkLst>
            <pc:docMk/>
            <pc:sldMk cId="0" sldId="257"/>
            <ac:spMk id="97" creationId="{00000000-0000-0000-0000-000000000000}"/>
          </ac:spMkLst>
        </pc:spChg>
        <pc:spChg chg="mod">
          <ac:chgData name="Позняк Ірина Миколаївна" userId="7705d9d1-291c-419a-a1fb-fbd2e4a88bb4" providerId="ADAL" clId="{84B4ACE2-C12D-49B3-A2ED-89A5280D86FB}" dt="2025-03-03T19:56:03.715" v="20" actId="27636"/>
          <ac:spMkLst>
            <pc:docMk/>
            <pc:sldMk cId="0" sldId="257"/>
            <ac:spMk id="99" creationId="{00000000-0000-0000-0000-000000000000}"/>
          </ac:spMkLst>
        </pc:spChg>
        <pc:grpChg chg="del">
          <ac:chgData name="Позняк Ірина Миколаївна" userId="7705d9d1-291c-419a-a1fb-fbd2e4a88bb4" providerId="ADAL" clId="{84B4ACE2-C12D-49B3-A2ED-89A5280D86FB}" dt="2025-03-03T19:55:31.179" v="14" actId="478"/>
          <ac:grpSpMkLst>
            <pc:docMk/>
            <pc:sldMk cId="0" sldId="257"/>
            <ac:grpSpMk id="85" creationId="{00000000-0000-0000-0000-000000000000}"/>
          </ac:grpSpMkLst>
        </pc:grpChg>
        <pc:grpChg chg="del">
          <ac:chgData name="Позняк Ірина Миколаївна" userId="7705d9d1-291c-419a-a1fb-fbd2e4a88bb4" providerId="ADAL" clId="{84B4ACE2-C12D-49B3-A2ED-89A5280D86FB}" dt="2025-03-03T19:57:33.312" v="32" actId="478"/>
          <ac:grpSpMkLst>
            <pc:docMk/>
            <pc:sldMk cId="0" sldId="257"/>
            <ac:grpSpMk id="90" creationId="{00000000-0000-0000-0000-000000000000}"/>
          </ac:grpSpMkLst>
        </pc:grpChg>
        <pc:grpChg chg="add del">
          <ac:chgData name="Позняк Ірина Миколаївна" userId="7705d9d1-291c-419a-a1fb-fbd2e4a88bb4" providerId="ADAL" clId="{84B4ACE2-C12D-49B3-A2ED-89A5280D86FB}" dt="2025-03-03T19:57:20.323" v="30" actId="478"/>
          <ac:grpSpMkLst>
            <pc:docMk/>
            <pc:sldMk cId="0" sldId="257"/>
            <ac:grpSpMk id="94" creationId="{00000000-0000-0000-0000-000000000000}"/>
          </ac:grpSpMkLst>
        </pc:grpChg>
        <pc:grpChg chg="del">
          <ac:chgData name="Позняк Ірина Миколаївна" userId="7705d9d1-291c-419a-a1fb-fbd2e4a88bb4" providerId="ADAL" clId="{84B4ACE2-C12D-49B3-A2ED-89A5280D86FB}" dt="2025-03-03T19:57:40.301" v="34" actId="478"/>
          <ac:grpSpMkLst>
            <pc:docMk/>
            <pc:sldMk cId="0" sldId="257"/>
            <ac:grpSpMk id="98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42950" y="2125979"/>
            <a:ext cx="8420100" cy="144018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85900" y="3840479"/>
            <a:ext cx="6934200" cy="17145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93039" y="1187196"/>
            <a:ext cx="9519920" cy="19024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93039" y="1187196"/>
            <a:ext cx="9519920" cy="19024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g object 16" descr="bg object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8" y="4128258"/>
            <a:ext cx="4840996" cy="269415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bg object 17"/>
          <p:cNvSpPr/>
          <p:nvPr/>
        </p:nvSpPr>
        <p:spPr>
          <a:xfrm>
            <a:off x="250696" y="674369"/>
            <a:ext cx="9377555" cy="1"/>
          </a:xfrm>
          <a:prstGeom prst="line">
            <a:avLst/>
          </a:prstGeom>
          <a:ln w="38100">
            <a:solidFill>
              <a:srgbClr val="00BBD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95300" y="1577339"/>
            <a:ext cx="4309110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90270" y="11049"/>
            <a:ext cx="93254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166274" y="6377940"/>
            <a:ext cx="244426" cy="241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7E7E7E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7E7E7E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7E7E7E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7E7E7E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7E7E7E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7E7E7E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7E7E7E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7E7E7E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7E7E7E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property@ukrtelecom.u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object 11" descr="object 11"/>
          <p:cNvPicPr>
            <a:picLocks noChangeAspect="1"/>
          </p:cNvPicPr>
          <p:nvPr/>
        </p:nvPicPr>
        <p:blipFill rotWithShape="1">
          <a:blip r:embed="rId2"/>
          <a:srcRect t="24268"/>
          <a:stretch/>
        </p:blipFill>
        <p:spPr>
          <a:xfrm rot="5400000">
            <a:off x="2452269" y="3784475"/>
            <a:ext cx="3746959" cy="233845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object 2"/>
          <p:cNvSpPr/>
          <p:nvPr/>
        </p:nvSpPr>
        <p:spPr>
          <a:xfrm>
            <a:off x="250696" y="674369"/>
            <a:ext cx="9377555" cy="1"/>
          </a:xfrm>
          <a:prstGeom prst="line">
            <a:avLst/>
          </a:prstGeom>
          <a:ln w="38100">
            <a:solidFill>
              <a:srgbClr val="00BBD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object 3"/>
          <p:cNvSpPr txBox="1">
            <a:spLocks noGrp="1"/>
          </p:cNvSpPr>
          <p:nvPr>
            <p:ph type="title"/>
          </p:nvPr>
        </p:nvSpPr>
        <p:spPr>
          <a:xfrm>
            <a:off x="250696" y="62237"/>
            <a:ext cx="8701331" cy="584584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ct val="121900"/>
              </a:lnSpc>
              <a:defRPr>
                <a:solidFill>
                  <a:srgbClr val="00BBDF"/>
                </a:solidFill>
              </a:defRPr>
            </a:pPr>
            <a:r>
              <a:t>Оренда – </a:t>
            </a:r>
            <a:r>
              <a:rPr>
                <a:solidFill>
                  <a:srgbClr val="808080"/>
                </a:solidFill>
              </a:rPr>
              <a:t>приміщення на 1-му поверсі</a:t>
            </a:r>
            <a:r>
              <a:rPr>
                <a:solidFill>
                  <a:srgbClr val="7E7E7E"/>
                </a:solidFill>
              </a:rPr>
              <a:t>, площею – 70,70 кв.м</a:t>
            </a:r>
            <a:r>
              <a:rPr spc="-100">
                <a:solidFill>
                  <a:srgbClr val="7E7E7E"/>
                </a:solidFill>
              </a:rPr>
              <a:t> </a:t>
            </a:r>
            <a:r>
              <a:rPr>
                <a:solidFill>
                  <a:srgbClr val="7E7E7E"/>
                </a:solidFill>
              </a:rPr>
              <a:t>(В) </a:t>
            </a:r>
            <a:br>
              <a:rPr>
                <a:solidFill>
                  <a:srgbClr val="7E7E7E"/>
                </a:solidFill>
              </a:rPr>
            </a:br>
            <a:r>
              <a:rPr>
                <a:solidFill>
                  <a:srgbClr val="7E7E7E"/>
                </a:solidFill>
              </a:rPr>
              <a:t>м. Київ, вул. Курінного Петра, 2Б, літ. «А» (Святошинський р-н)</a:t>
            </a:r>
          </a:p>
        </p:txBody>
      </p:sp>
      <p:sp>
        <p:nvSpPr>
          <p:cNvPr id="68" name="object 4"/>
          <p:cNvSpPr txBox="1"/>
          <p:nvPr/>
        </p:nvSpPr>
        <p:spPr>
          <a:xfrm>
            <a:off x="250696" y="840092"/>
            <a:ext cx="5278122" cy="156866"/>
          </a:xfrm>
          <a:prstGeom prst="rect">
            <a:avLst/>
          </a:prstGeom>
          <a:solidFill>
            <a:srgbClr val="00AFE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2395220">
              <a:spcBef>
                <a:spcPts val="200"/>
              </a:spcBef>
              <a:defRPr sz="1200" b="1">
                <a:solidFill>
                  <a:srgbClr val="FFFFFF"/>
                </a:solidFill>
              </a:defRPr>
            </a:pPr>
            <a:r>
              <a:t>1.</a:t>
            </a:r>
            <a:r>
              <a:rPr spc="-35"/>
              <a:t> </a:t>
            </a:r>
            <a:r>
              <a:rPr spc="-5"/>
              <a:t>Фото</a:t>
            </a:r>
          </a:p>
        </p:txBody>
      </p:sp>
      <p:sp>
        <p:nvSpPr>
          <p:cNvPr id="69" name="object 6"/>
          <p:cNvSpPr txBox="1"/>
          <p:nvPr/>
        </p:nvSpPr>
        <p:spPr>
          <a:xfrm>
            <a:off x="5580252" y="1215124"/>
            <a:ext cx="4051301" cy="2396416"/>
          </a:xfrm>
          <a:prstGeom prst="rect">
            <a:avLst/>
          </a:prstGeom>
          <a:ln w="12192">
            <a:solidFill>
              <a:srgbClr val="00AFE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8000" tIns="36000" rIns="0" bIns="36000">
            <a:spAutoFit/>
          </a:bodyPr>
          <a:lstStyle/>
          <a:p>
            <a:pPr marR="85089" indent="91439" algn="just">
              <a:lnSpc>
                <a:spcPct val="114998"/>
              </a:lnSpc>
              <a:spcBef>
                <a:spcPts val="200"/>
              </a:spcBef>
              <a:defRPr sz="1000" spc="-4">
                <a:solidFill>
                  <a:srgbClr val="7E7E7E"/>
                </a:solidFill>
              </a:defRPr>
            </a:pPr>
            <a:r>
              <a:rPr dirty="0" err="1"/>
              <a:t>Пропонуються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оренди</a:t>
            </a:r>
            <a:r>
              <a:rPr dirty="0"/>
              <a:t> </a:t>
            </a:r>
            <a:r>
              <a:rPr dirty="0" err="1"/>
              <a:t>приміщення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1-му </a:t>
            </a:r>
            <a:r>
              <a:rPr dirty="0" err="1"/>
              <a:t>поверсі</a:t>
            </a:r>
            <a:r>
              <a:rPr dirty="0"/>
              <a:t>,                             </a:t>
            </a:r>
            <a:r>
              <a:rPr spc="0" dirty="0" err="1"/>
              <a:t>площею</a:t>
            </a:r>
            <a:r>
              <a:rPr spc="0" dirty="0"/>
              <a:t> </a:t>
            </a:r>
            <a:r>
              <a:rPr dirty="0"/>
              <a:t>70,70</a:t>
            </a:r>
            <a:r>
              <a:rPr spc="19" dirty="0"/>
              <a:t> </a:t>
            </a:r>
            <a:r>
              <a:rPr dirty="0" err="1"/>
              <a:t>кв.м</a:t>
            </a:r>
            <a:r>
              <a:rPr dirty="0"/>
              <a:t>. </a:t>
            </a:r>
            <a:r>
              <a:rPr dirty="0" err="1"/>
              <a:t>Будівля</a:t>
            </a:r>
            <a:r>
              <a:rPr dirty="0"/>
              <a:t> </a:t>
            </a:r>
            <a:r>
              <a:rPr dirty="0" err="1"/>
              <a:t>розташована</a:t>
            </a:r>
            <a:r>
              <a:rPr dirty="0"/>
              <a:t> у </a:t>
            </a:r>
            <a:r>
              <a:rPr dirty="0" err="1"/>
              <a:t>Святошинському</a:t>
            </a:r>
            <a:r>
              <a:rPr dirty="0"/>
              <a:t> </a:t>
            </a:r>
            <a:r>
              <a:rPr dirty="0" err="1"/>
              <a:t>районі</a:t>
            </a:r>
            <a:r>
              <a:rPr dirty="0"/>
              <a:t> </a:t>
            </a:r>
            <a:r>
              <a:rPr spc="-9" dirty="0" err="1"/>
              <a:t>міста</a:t>
            </a:r>
            <a:r>
              <a:rPr spc="-9" dirty="0"/>
              <a:t> </a:t>
            </a:r>
            <a:r>
              <a:rPr dirty="0" err="1"/>
              <a:t>Києва</a:t>
            </a:r>
            <a:r>
              <a:rPr dirty="0"/>
              <a:t>, </a:t>
            </a:r>
            <a:r>
              <a:rPr dirty="0" err="1"/>
              <a:t>житловий</a:t>
            </a:r>
            <a:r>
              <a:rPr dirty="0"/>
              <a:t> </a:t>
            </a:r>
            <a:r>
              <a:rPr spc="-9" dirty="0" err="1"/>
              <a:t>масив</a:t>
            </a:r>
            <a:r>
              <a:rPr dirty="0"/>
              <a:t> </a:t>
            </a:r>
            <a:r>
              <a:rPr dirty="0" err="1"/>
              <a:t>Микільська</a:t>
            </a:r>
            <a:r>
              <a:rPr spc="0" dirty="0"/>
              <a:t> </a:t>
            </a:r>
            <a:r>
              <a:rPr dirty="0" err="1"/>
              <a:t>Борщагівка</a:t>
            </a:r>
            <a:r>
              <a:rPr dirty="0"/>
              <a:t>.</a:t>
            </a:r>
            <a:r>
              <a:rPr spc="0" dirty="0"/>
              <a:t> </a:t>
            </a:r>
            <a:r>
              <a:rPr dirty="0" err="1"/>
              <a:t>Поруч</a:t>
            </a:r>
            <a:r>
              <a:rPr spc="0" dirty="0"/>
              <a:t> </a:t>
            </a:r>
            <a:r>
              <a:rPr dirty="0" err="1"/>
              <a:t>розвинена</a:t>
            </a:r>
            <a:r>
              <a:rPr spc="0" dirty="0"/>
              <a:t> </a:t>
            </a:r>
            <a:r>
              <a:rPr dirty="0" err="1"/>
              <a:t>інфраструктура</a:t>
            </a:r>
            <a:r>
              <a:rPr dirty="0"/>
              <a:t>, </a:t>
            </a:r>
            <a:r>
              <a:rPr spc="0" dirty="0"/>
              <a:t> </a:t>
            </a:r>
            <a:r>
              <a:rPr dirty="0" err="1"/>
              <a:t>зупинки</a:t>
            </a:r>
            <a:r>
              <a:rPr dirty="0"/>
              <a:t> </a:t>
            </a:r>
            <a:r>
              <a:rPr dirty="0" err="1"/>
              <a:t>маршрутного</a:t>
            </a:r>
            <a:r>
              <a:rPr dirty="0"/>
              <a:t> </a:t>
            </a:r>
            <a:r>
              <a:rPr dirty="0" err="1"/>
              <a:t>транспорту</a:t>
            </a:r>
            <a:r>
              <a:rPr dirty="0"/>
              <a:t>, </a:t>
            </a:r>
            <a:r>
              <a:rPr dirty="0" err="1"/>
              <a:t>медичні</a:t>
            </a:r>
            <a:r>
              <a:rPr dirty="0"/>
              <a:t> </a:t>
            </a:r>
            <a:r>
              <a:rPr dirty="0" err="1"/>
              <a:t>заклади</a:t>
            </a:r>
            <a:r>
              <a:rPr dirty="0"/>
              <a:t>, </a:t>
            </a:r>
            <a:r>
              <a:rPr dirty="0" err="1"/>
              <a:t>магазини</a:t>
            </a:r>
            <a:r>
              <a:rPr dirty="0"/>
              <a:t>, 5 </a:t>
            </a:r>
            <a:r>
              <a:rPr dirty="0" err="1"/>
              <a:t>хв</a:t>
            </a:r>
            <a:r>
              <a:rPr dirty="0"/>
              <a:t>. </a:t>
            </a:r>
            <a:r>
              <a:rPr spc="-9" dirty="0" err="1"/>
              <a:t>до</a:t>
            </a:r>
            <a:r>
              <a:rPr spc="-9" dirty="0"/>
              <a:t> </a:t>
            </a:r>
            <a:r>
              <a:rPr dirty="0"/>
              <a:t> </a:t>
            </a:r>
            <a:r>
              <a:rPr dirty="0" err="1"/>
              <a:t>ст</a:t>
            </a:r>
            <a:r>
              <a:rPr dirty="0"/>
              <a:t>. </a:t>
            </a:r>
            <a:r>
              <a:rPr dirty="0" err="1"/>
              <a:t>швидкісного</a:t>
            </a:r>
            <a:r>
              <a:rPr spc="15" dirty="0"/>
              <a:t> </a:t>
            </a:r>
            <a:r>
              <a:rPr dirty="0" err="1"/>
              <a:t>трамваю</a:t>
            </a:r>
            <a:r>
              <a:rPr spc="-9" dirty="0"/>
              <a:t> </a:t>
            </a:r>
            <a:r>
              <a:rPr dirty="0"/>
              <a:t>«</a:t>
            </a:r>
            <a:r>
              <a:rPr dirty="0" err="1"/>
              <a:t>Гната</a:t>
            </a:r>
            <a:r>
              <a:rPr spc="-9" dirty="0"/>
              <a:t> </a:t>
            </a:r>
            <a:r>
              <a:rPr spc="0" dirty="0" err="1"/>
              <a:t>Юри</a:t>
            </a:r>
            <a:r>
              <a:rPr spc="0" dirty="0"/>
              <a:t>»,</a:t>
            </a:r>
            <a:r>
              <a:rPr spc="-9" dirty="0"/>
              <a:t> </a:t>
            </a:r>
            <a:r>
              <a:rPr spc="-9" dirty="0" err="1"/>
              <a:t>торгівельний</a:t>
            </a:r>
            <a:r>
              <a:rPr spc="-9" dirty="0"/>
              <a:t> </a:t>
            </a:r>
            <a:r>
              <a:rPr spc="-9" dirty="0" err="1"/>
              <a:t>центр</a:t>
            </a:r>
            <a:r>
              <a:rPr spc="-9" dirty="0"/>
              <a:t>, </a:t>
            </a:r>
            <a:r>
              <a:rPr dirty="0" err="1"/>
              <a:t>кінотеатри</a:t>
            </a:r>
            <a:r>
              <a:rPr dirty="0"/>
              <a:t>.</a:t>
            </a:r>
          </a:p>
          <a:p>
            <a:pPr>
              <a:defRPr sz="1200"/>
            </a:pPr>
            <a:endParaRPr dirty="0"/>
          </a:p>
          <a:p>
            <a:pPr indent="91439">
              <a:defRPr sz="1000" b="1" spc="-4">
                <a:solidFill>
                  <a:srgbClr val="7E7E7E"/>
                </a:solidFill>
              </a:defRPr>
            </a:pPr>
            <a:r>
              <a:rPr dirty="0" err="1"/>
              <a:t>Характеристики</a:t>
            </a:r>
            <a:endParaRPr dirty="0"/>
          </a:p>
          <a:p>
            <a:pPr marL="229870" indent="-139065">
              <a:buSzPct val="100000"/>
              <a:buFont typeface="Arial"/>
              <a:buChar char="•"/>
              <a:tabLst>
                <a:tab pos="228600" algn="l"/>
              </a:tabLst>
              <a:defRPr sz="1000" spc="-4">
                <a:solidFill>
                  <a:srgbClr val="7E7E7E"/>
                </a:solidFill>
              </a:defRPr>
            </a:pPr>
            <a:r>
              <a:rPr dirty="0" err="1"/>
              <a:t>кількість</a:t>
            </a:r>
            <a:r>
              <a:rPr dirty="0"/>
              <a:t> </a:t>
            </a:r>
            <a:r>
              <a:rPr dirty="0" err="1"/>
              <a:t>поверхів</a:t>
            </a:r>
            <a:r>
              <a:rPr dirty="0"/>
              <a:t> –</a:t>
            </a:r>
            <a:r>
              <a:rPr spc="-15" dirty="0"/>
              <a:t> </a:t>
            </a:r>
            <a:r>
              <a:rPr spc="-9" dirty="0"/>
              <a:t>3;</a:t>
            </a:r>
          </a:p>
          <a:p>
            <a:pPr marL="229870" indent="-139065">
              <a:buSzPct val="100000"/>
              <a:buFont typeface="Arial"/>
              <a:buChar char="•"/>
              <a:tabLst>
                <a:tab pos="228600" algn="l"/>
              </a:tabLst>
              <a:defRPr sz="1000">
                <a:solidFill>
                  <a:srgbClr val="808080"/>
                </a:solidFill>
              </a:defRPr>
            </a:pPr>
            <a:r>
              <a:rPr dirty="0" err="1"/>
              <a:t>загальна</a:t>
            </a:r>
            <a:r>
              <a:rPr dirty="0"/>
              <a:t> </a:t>
            </a:r>
            <a:r>
              <a:rPr dirty="0" err="1"/>
              <a:t>площа</a:t>
            </a:r>
            <a:r>
              <a:rPr dirty="0"/>
              <a:t> </a:t>
            </a:r>
            <a:r>
              <a:rPr dirty="0" err="1"/>
              <a:t>будівлі</a:t>
            </a:r>
            <a:r>
              <a:rPr dirty="0"/>
              <a:t> – 1 905,50 </a:t>
            </a:r>
            <a:r>
              <a:rPr dirty="0" err="1"/>
              <a:t>кв.м</a:t>
            </a:r>
            <a:r>
              <a:rPr dirty="0"/>
              <a:t>;</a:t>
            </a:r>
          </a:p>
          <a:p>
            <a:pPr marL="229870" indent="-139065">
              <a:buSzPct val="100000"/>
              <a:buFont typeface="Arial"/>
              <a:buChar char="•"/>
              <a:tabLst>
                <a:tab pos="228600" algn="l"/>
              </a:tabLst>
              <a:defRPr sz="1000">
                <a:solidFill>
                  <a:srgbClr val="808080"/>
                </a:solidFill>
              </a:defRPr>
            </a:pPr>
            <a:r>
              <a:rPr dirty="0" err="1"/>
              <a:t>площа</a:t>
            </a:r>
            <a:r>
              <a:rPr dirty="0"/>
              <a:t> </a:t>
            </a:r>
            <a:r>
              <a:rPr dirty="0" err="1"/>
              <a:t>запропонована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оренди</a:t>
            </a:r>
            <a:r>
              <a:rPr dirty="0"/>
              <a:t> – 70,70 </a:t>
            </a:r>
            <a:r>
              <a:rPr dirty="0" err="1"/>
              <a:t>кв.м</a:t>
            </a:r>
            <a:r>
              <a:rPr dirty="0"/>
              <a:t>;</a:t>
            </a:r>
          </a:p>
          <a:p>
            <a:pPr marL="229870" indent="-139065">
              <a:buSzPct val="100000"/>
              <a:buFont typeface="Arial"/>
              <a:buChar char="•"/>
              <a:tabLst>
                <a:tab pos="228600" algn="l"/>
              </a:tabLst>
              <a:defRPr sz="1000" spc="-9">
                <a:solidFill>
                  <a:srgbClr val="7E7E7E"/>
                </a:solidFill>
              </a:defRPr>
            </a:pPr>
            <a:r>
              <a:rPr dirty="0" err="1"/>
              <a:t>земельна</a:t>
            </a:r>
            <a:r>
              <a:rPr spc="30" dirty="0"/>
              <a:t> </a:t>
            </a:r>
            <a:r>
              <a:rPr spc="-4" dirty="0" err="1"/>
              <a:t>ділянка</a:t>
            </a:r>
            <a:r>
              <a:rPr spc="25" dirty="0"/>
              <a:t> </a:t>
            </a:r>
            <a:r>
              <a:rPr spc="-4" dirty="0"/>
              <a:t>– </a:t>
            </a:r>
            <a:r>
              <a:rPr dirty="0"/>
              <a:t>0,2220</a:t>
            </a:r>
            <a:r>
              <a:rPr spc="39" dirty="0"/>
              <a:t> </a:t>
            </a:r>
            <a:r>
              <a:rPr spc="-4" dirty="0" err="1"/>
              <a:t>га</a:t>
            </a:r>
            <a:r>
              <a:rPr spc="-4" dirty="0"/>
              <a:t> </a:t>
            </a:r>
            <a:r>
              <a:rPr spc="0" dirty="0">
                <a:solidFill>
                  <a:srgbClr val="808080"/>
                </a:solidFill>
              </a:rPr>
              <a:t>(</a:t>
            </a:r>
            <a:r>
              <a:rPr spc="0" dirty="0" err="1">
                <a:solidFill>
                  <a:srgbClr val="808080"/>
                </a:solidFill>
              </a:rPr>
              <a:t>договір</a:t>
            </a:r>
            <a:r>
              <a:rPr spc="0" dirty="0">
                <a:solidFill>
                  <a:srgbClr val="808080"/>
                </a:solidFill>
              </a:rPr>
              <a:t> </a:t>
            </a:r>
            <a:r>
              <a:rPr spc="0" dirty="0" err="1">
                <a:solidFill>
                  <a:srgbClr val="808080"/>
                </a:solidFill>
              </a:rPr>
              <a:t>оренди</a:t>
            </a:r>
            <a:r>
              <a:rPr spc="0" dirty="0">
                <a:solidFill>
                  <a:srgbClr val="808080"/>
                </a:solidFill>
              </a:rPr>
              <a:t>);</a:t>
            </a:r>
            <a:endParaRPr spc="-4" dirty="0"/>
          </a:p>
          <a:p>
            <a:pPr marL="229870" indent="-139065">
              <a:buSzPct val="100000"/>
              <a:buFont typeface="Arial"/>
              <a:buChar char="•"/>
              <a:tabLst>
                <a:tab pos="228600" algn="l"/>
              </a:tabLst>
              <a:defRPr sz="1000">
                <a:solidFill>
                  <a:srgbClr val="808080"/>
                </a:solidFill>
              </a:defRPr>
            </a:pPr>
            <a:r>
              <a:rPr dirty="0" err="1"/>
              <a:t>сан</a:t>
            </a:r>
            <a:r>
              <a:rPr dirty="0"/>
              <a:t>. </a:t>
            </a:r>
            <a:r>
              <a:rPr dirty="0" err="1"/>
              <a:t>вузол</a:t>
            </a:r>
            <a:r>
              <a:rPr dirty="0"/>
              <a:t>, </a:t>
            </a:r>
            <a:r>
              <a:rPr dirty="0" err="1"/>
              <a:t>каналізація</a:t>
            </a:r>
            <a:r>
              <a:rPr dirty="0"/>
              <a:t>, </a:t>
            </a:r>
            <a:r>
              <a:rPr dirty="0" err="1"/>
              <a:t>водопостачання</a:t>
            </a:r>
            <a:r>
              <a:rPr dirty="0"/>
              <a:t> – </a:t>
            </a:r>
            <a:r>
              <a:rPr dirty="0" err="1"/>
              <a:t>присутні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поверсі</a:t>
            </a:r>
            <a:r>
              <a:rPr dirty="0"/>
              <a:t>;</a:t>
            </a:r>
          </a:p>
          <a:p>
            <a:pPr marL="229870" indent="-139065">
              <a:buSzPct val="100000"/>
              <a:buFont typeface="Arial"/>
              <a:buChar char="•"/>
              <a:tabLst>
                <a:tab pos="228600" algn="l"/>
              </a:tabLst>
              <a:defRPr sz="1000" spc="-4">
                <a:solidFill>
                  <a:srgbClr val="7E7E7E"/>
                </a:solidFill>
              </a:defRPr>
            </a:pPr>
            <a:r>
              <a:rPr dirty="0" err="1"/>
              <a:t>опалення</a:t>
            </a:r>
            <a:r>
              <a:rPr spc="4" dirty="0"/>
              <a:t> </a:t>
            </a:r>
            <a:r>
              <a:rPr dirty="0" err="1"/>
              <a:t>централізоване</a:t>
            </a:r>
            <a:r>
              <a:rPr spc="0" dirty="0"/>
              <a:t> </a:t>
            </a:r>
            <a:r>
              <a:rPr dirty="0"/>
              <a:t>(</a:t>
            </a:r>
            <a:r>
              <a:rPr dirty="0" err="1"/>
              <a:t>міське</a:t>
            </a:r>
            <a:r>
              <a:rPr dirty="0"/>
              <a:t>) – </a:t>
            </a:r>
            <a:r>
              <a:rPr dirty="0" err="1"/>
              <a:t>потребує</a:t>
            </a:r>
            <a:r>
              <a:rPr dirty="0"/>
              <a:t> </a:t>
            </a:r>
            <a:r>
              <a:rPr dirty="0" err="1"/>
              <a:t>ремонту</a:t>
            </a:r>
            <a:r>
              <a:rPr dirty="0"/>
              <a:t>.</a:t>
            </a:r>
            <a:endParaRPr dirty="0">
              <a:solidFill>
                <a:srgbClr val="808080"/>
              </a:solidFill>
            </a:endParaRPr>
          </a:p>
        </p:txBody>
      </p:sp>
      <p:sp>
        <p:nvSpPr>
          <p:cNvPr id="70" name="object 7"/>
          <p:cNvSpPr txBox="1"/>
          <p:nvPr/>
        </p:nvSpPr>
        <p:spPr>
          <a:xfrm>
            <a:off x="5580252" y="841417"/>
            <a:ext cx="4048126" cy="156866"/>
          </a:xfrm>
          <a:prstGeom prst="rect">
            <a:avLst/>
          </a:prstGeom>
          <a:solidFill>
            <a:srgbClr val="00AFE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1616075">
              <a:spcBef>
                <a:spcPts val="300"/>
              </a:spcBef>
              <a:defRPr sz="1200" b="1">
                <a:solidFill>
                  <a:srgbClr val="FFFFFF"/>
                </a:solidFill>
              </a:defRPr>
            </a:pPr>
            <a:r>
              <a:t>2.</a:t>
            </a:r>
            <a:r>
              <a:rPr spc="-20"/>
              <a:t> </a:t>
            </a:r>
            <a:r>
              <a:rPr spc="-5"/>
              <a:t>Опис</a:t>
            </a:r>
            <a:r>
              <a:rPr spc="-35"/>
              <a:t> </a:t>
            </a:r>
            <a:r>
              <a:t>лоту</a:t>
            </a:r>
          </a:p>
        </p:txBody>
      </p:sp>
      <p:sp>
        <p:nvSpPr>
          <p:cNvPr id="71" name="object 8"/>
          <p:cNvSpPr txBox="1"/>
          <p:nvPr/>
        </p:nvSpPr>
        <p:spPr>
          <a:xfrm>
            <a:off x="5586674" y="3922240"/>
            <a:ext cx="4057239" cy="156866"/>
          </a:xfrm>
          <a:prstGeom prst="rect">
            <a:avLst/>
          </a:prstGeom>
          <a:solidFill>
            <a:srgbClr val="00AFE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indent="1298575">
              <a:spcBef>
                <a:spcPts val="300"/>
              </a:spcBef>
              <a:defRPr sz="1200" b="1">
                <a:solidFill>
                  <a:srgbClr val="FFFFFF"/>
                </a:solidFill>
              </a:defRPr>
            </a:pPr>
            <a:r>
              <a:t>3.</a:t>
            </a:r>
            <a:r>
              <a:rPr spc="-15"/>
              <a:t> </a:t>
            </a:r>
            <a:r>
              <a:rPr spc="-5"/>
              <a:t>Ключові</a:t>
            </a:r>
            <a:r>
              <a:rPr spc="-20"/>
              <a:t> </a:t>
            </a:r>
            <a:r>
              <a:rPr spc="-10"/>
              <a:t>умови </a:t>
            </a:r>
            <a:r>
              <a:t>лоту</a:t>
            </a:r>
          </a:p>
        </p:txBody>
      </p:sp>
      <p:graphicFrame>
        <p:nvGraphicFramePr>
          <p:cNvPr id="72" name="object 9"/>
          <p:cNvGraphicFramePr/>
          <p:nvPr>
            <p:extLst>
              <p:ext uri="{D42A27DB-BD31-4B8C-83A1-F6EECF244321}">
                <p14:modId xmlns:p14="http://schemas.microsoft.com/office/powerpoint/2010/main" val="1307000100"/>
              </p:ext>
            </p:extLst>
          </p:nvPr>
        </p:nvGraphicFramePr>
        <p:xfrm>
          <a:off x="5580252" y="4245443"/>
          <a:ext cx="4060823" cy="245763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8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841">
                <a:tc gridSpan="2">
                  <a:txBody>
                    <a:bodyPr/>
                    <a:lstStyle/>
                    <a:p>
                      <a:pPr indent="74930" algn="l">
                        <a:spcBef>
                          <a:spcPts val="200"/>
                        </a:spcBef>
                        <a:defRPr sz="1000" b="1" spc="-4">
                          <a:solidFill>
                            <a:srgbClr val="7E7E7E"/>
                          </a:solidFill>
                        </a:defRPr>
                      </a:pPr>
                      <a:r>
                        <a:t>Адреса:</a:t>
                      </a:r>
                      <a:r>
                        <a:rPr spc="-15"/>
                        <a:t> </a:t>
                      </a:r>
                      <a:r>
                        <a:rPr b="0" spc="-15">
                          <a:solidFill>
                            <a:srgbClr val="808080"/>
                          </a:solidFill>
                        </a:rPr>
                        <a:t>03148</a:t>
                      </a:r>
                      <a:r>
                        <a:rPr spc="-15"/>
                        <a:t>, </a:t>
                      </a:r>
                      <a:r>
                        <a:rPr b="0" spc="9">
                          <a:solidFill>
                            <a:srgbClr val="808080"/>
                          </a:solidFill>
                        </a:rPr>
                        <a:t>м. Київ, вул. Курінного Петра, 2Б (Святошинський р-н)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841">
                <a:tc gridSpan="2">
                  <a:txBody>
                    <a:bodyPr/>
                    <a:lstStyle/>
                    <a:p>
                      <a:pPr indent="74930" algn="l">
                        <a:spcBef>
                          <a:spcPts val="200"/>
                        </a:spcBef>
                        <a:defRPr sz="1000" b="1" spc="-4">
                          <a:solidFill>
                            <a:srgbClr val="7E7E7E"/>
                          </a:solidFill>
                        </a:defRPr>
                      </a:pPr>
                      <a:r>
                        <a:t>Назва:</a:t>
                      </a:r>
                      <a:r>
                        <a:rPr spc="0"/>
                        <a:t> </a:t>
                      </a:r>
                      <a:r>
                        <a:rPr b="0" spc="39"/>
                        <a:t>приміщення </a:t>
                      </a:r>
                      <a:r>
                        <a:rPr b="0"/>
                        <a:t>на 1-му поверсі,</a:t>
                      </a:r>
                      <a:r>
                        <a:rPr b="0" spc="4"/>
                        <a:t> </a:t>
                      </a:r>
                      <a:r>
                        <a:rPr b="0" spc="-9"/>
                        <a:t>площею - </a:t>
                      </a:r>
                      <a:r>
                        <a:rPr b="0" spc="30"/>
                        <a:t>70</a:t>
                      </a:r>
                      <a:r>
                        <a:rPr b="0"/>
                        <a:t>,70</a:t>
                      </a:r>
                      <a:r>
                        <a:rPr b="0" spc="39"/>
                        <a:t> </a:t>
                      </a:r>
                      <a:r>
                        <a:rPr b="0"/>
                        <a:t>кв.м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41">
                <a:tc>
                  <a:txBody>
                    <a:bodyPr/>
                    <a:lstStyle/>
                    <a:p>
                      <a:pPr indent="74930" algn="l">
                        <a:spcBef>
                          <a:spcPts val="200"/>
                        </a:spcBef>
                        <a:defRPr sz="1000" b="1" spc="-4">
                          <a:solidFill>
                            <a:srgbClr val="7E7E7E"/>
                          </a:solidFill>
                        </a:defRPr>
                      </a:pPr>
                      <a:r>
                        <a:t>S</a:t>
                      </a:r>
                      <a:r>
                        <a:rPr spc="-19"/>
                        <a:t> </a:t>
                      </a:r>
                      <a:r>
                        <a:t>загальна,</a:t>
                      </a:r>
                      <a:r>
                        <a:rPr spc="0"/>
                        <a:t> </a:t>
                      </a:r>
                      <a:r>
                        <a:t>кв.</a:t>
                      </a:r>
                      <a:r>
                        <a:rPr spc="-9"/>
                        <a:t>м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spc="-4">
                          <a:solidFill>
                            <a:srgbClr val="7E7E7E"/>
                          </a:solidFill>
                        </a:defRPr>
                      </a:pPr>
                      <a:r>
                        <a:t>1 905,50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indent="74930" algn="l">
                        <a:spcBef>
                          <a:spcPts val="200"/>
                        </a:spcBef>
                        <a:defRPr sz="1000" b="1" spc="-4">
                          <a:solidFill>
                            <a:srgbClr val="7E7E7E"/>
                          </a:solidFill>
                        </a:defRPr>
                      </a:pPr>
                      <a:r>
                        <a:t>S</a:t>
                      </a:r>
                      <a:r>
                        <a:rPr spc="-9"/>
                        <a:t> пропонована</a:t>
                      </a:r>
                      <a:r>
                        <a:rPr spc="15"/>
                        <a:t> </a:t>
                      </a:r>
                      <a:r>
                        <a:t>до</a:t>
                      </a:r>
                      <a:r>
                        <a:rPr spc="9"/>
                        <a:t> </a:t>
                      </a:r>
                      <a:r>
                        <a:t>оренди,</a:t>
                      </a:r>
                      <a:r>
                        <a:rPr spc="15"/>
                        <a:t> </a:t>
                      </a:r>
                      <a:r>
                        <a:t>кв.</a:t>
                      </a:r>
                      <a:r>
                        <a:rPr spc="-9"/>
                        <a:t>м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spc="-4">
                          <a:solidFill>
                            <a:srgbClr val="7E7E7E"/>
                          </a:solidFill>
                        </a:defRPr>
                      </a:pPr>
                      <a:r>
                        <a:t>70,70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841">
                <a:tc>
                  <a:txBody>
                    <a:bodyPr/>
                    <a:lstStyle/>
                    <a:p>
                      <a:pPr indent="74930" algn="l">
                        <a:spcBef>
                          <a:spcPts val="200"/>
                        </a:spcBef>
                        <a:defRPr sz="1000" b="1" spc="-4">
                          <a:solidFill>
                            <a:srgbClr val="7E7E7E"/>
                          </a:solidFill>
                        </a:defRPr>
                      </a:pPr>
                      <a:r>
                        <a:t>Початкова</a:t>
                      </a:r>
                      <a:r>
                        <a:rPr spc="-9"/>
                        <a:t> </a:t>
                      </a:r>
                      <a:r>
                        <a:t>ставка оренди</a:t>
                      </a:r>
                      <a:r>
                        <a:rPr spc="15"/>
                        <a:t> </a:t>
                      </a:r>
                      <a:r>
                        <a:t>за</a:t>
                      </a:r>
                      <a:r>
                        <a:rPr spc="-9"/>
                        <a:t> </a:t>
                      </a:r>
                      <a:r>
                        <a:t>1</a:t>
                      </a:r>
                      <a:r>
                        <a:rPr spc="4"/>
                        <a:t> </a:t>
                      </a:r>
                      <a:r>
                        <a:t>кв.м,</a:t>
                      </a:r>
                      <a:r>
                        <a:rPr spc="0"/>
                        <a:t> </a:t>
                      </a:r>
                      <a:r>
                        <a:rPr spc="-9"/>
                        <a:t>грн. </a:t>
                      </a:r>
                      <a:r>
                        <a:t>з</a:t>
                      </a:r>
                      <a:r>
                        <a:rPr spc="-9"/>
                        <a:t> </a:t>
                      </a:r>
                      <a:r>
                        <a:t>ПДВ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>
                          <a:solidFill>
                            <a:srgbClr val="808080"/>
                          </a:solidFill>
                        </a:rPr>
                        <a:t>128,15</a:t>
                      </a:r>
                      <a:endParaRPr sz="1000" dirty="0">
                        <a:solidFill>
                          <a:srgbClr val="808080"/>
                        </a:solidFill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841">
                <a:tc>
                  <a:txBody>
                    <a:bodyPr/>
                    <a:lstStyle/>
                    <a:p>
                      <a:pPr indent="74930" algn="l">
                        <a:spcBef>
                          <a:spcPts val="200"/>
                        </a:spcBef>
                        <a:defRPr sz="1000" b="1" spc="-4">
                          <a:solidFill>
                            <a:srgbClr val="7E7E7E"/>
                          </a:solidFill>
                        </a:defRPr>
                      </a:pPr>
                      <a:r>
                        <a:t>Початкова</a:t>
                      </a:r>
                      <a:r>
                        <a:rPr spc="-9"/>
                        <a:t> </a:t>
                      </a:r>
                      <a:r>
                        <a:t>орендна</a:t>
                      </a:r>
                      <a:r>
                        <a:rPr spc="4"/>
                        <a:t> </a:t>
                      </a:r>
                      <a:r>
                        <a:t>плата</a:t>
                      </a:r>
                      <a:r>
                        <a:rPr spc="-9"/>
                        <a:t> </a:t>
                      </a:r>
                      <a:r>
                        <a:t>в</a:t>
                      </a:r>
                      <a:r>
                        <a:rPr spc="0"/>
                        <a:t> </a:t>
                      </a:r>
                      <a:r>
                        <a:t>1</a:t>
                      </a:r>
                      <a:r>
                        <a:rPr spc="4"/>
                        <a:t> </a:t>
                      </a:r>
                      <a:r>
                        <a:rPr spc="-9"/>
                        <a:t>міс,</a:t>
                      </a:r>
                      <a:r>
                        <a:rPr spc="4"/>
                        <a:t> </a:t>
                      </a:r>
                      <a:r>
                        <a:rPr spc="-9"/>
                        <a:t>грн.</a:t>
                      </a:r>
                      <a:r>
                        <a:rPr spc="4"/>
                        <a:t> </a:t>
                      </a:r>
                      <a:r>
                        <a:t>з</a:t>
                      </a:r>
                      <a:r>
                        <a:rPr spc="-15"/>
                        <a:t> </a:t>
                      </a:r>
                      <a:r>
                        <a:t>ПДВ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solidFill>
                            <a:srgbClr val="808080"/>
                          </a:solidFill>
                        </a:defRPr>
                      </a:pPr>
                      <a:r>
                        <a:rPr lang="uk-UA" dirty="0"/>
                        <a:t>9 060,21</a:t>
                      </a: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841">
                <a:tc>
                  <a:txBody>
                    <a:bodyPr/>
                    <a:lstStyle/>
                    <a:p>
                      <a:pPr indent="74930" algn="l">
                        <a:spcBef>
                          <a:spcPts val="200"/>
                        </a:spcBef>
                        <a:defRPr sz="1000" b="1" spc="-9">
                          <a:solidFill>
                            <a:srgbClr val="7E7E7E"/>
                          </a:solidFill>
                        </a:defRPr>
                      </a:pPr>
                      <a:r>
                        <a:t>Розмір</a:t>
                      </a:r>
                      <a:r>
                        <a:rPr spc="25"/>
                        <a:t> </a:t>
                      </a:r>
                      <a:r>
                        <a:t>гарантійного</a:t>
                      </a:r>
                      <a:r>
                        <a:rPr spc="25"/>
                        <a:t> </a:t>
                      </a:r>
                      <a:r>
                        <a:rPr spc="-4"/>
                        <a:t>внеску,</a:t>
                      </a:r>
                      <a:r>
                        <a:rPr spc="35"/>
                        <a:t> </a:t>
                      </a:r>
                      <a:r>
                        <a:t>грн. </a:t>
                      </a:r>
                      <a:r>
                        <a:rPr spc="-4"/>
                        <a:t>з ПДВ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solidFill>
                            <a:srgbClr val="808080"/>
                          </a:solidFill>
                        </a:defRPr>
                      </a:pPr>
                      <a:r>
                        <a:rPr lang="uk-UA" dirty="0"/>
                        <a:t>5 436,12</a:t>
                      </a:r>
                      <a:endParaRPr dirty="0"/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765">
                <a:tc>
                  <a:txBody>
                    <a:bodyPr/>
                    <a:lstStyle/>
                    <a:p>
                      <a:pPr indent="74930" algn="l">
                        <a:spcBef>
                          <a:spcPts val="200"/>
                        </a:spcBef>
                        <a:defRPr sz="1000" b="1" spc="-4">
                          <a:solidFill>
                            <a:srgbClr val="7E7E7E"/>
                          </a:solidFill>
                        </a:defRPr>
                      </a:pPr>
                      <a:r>
                        <a:t>Крок</a:t>
                      </a:r>
                      <a:r>
                        <a:rPr spc="-15"/>
                        <a:t> </a:t>
                      </a:r>
                      <a:r>
                        <a:t>аукціону,</a:t>
                      </a:r>
                      <a:r>
                        <a:rPr spc="15"/>
                        <a:t> </a:t>
                      </a:r>
                      <a:r>
                        <a:rPr spc="-9"/>
                        <a:t>грн.</a:t>
                      </a:r>
                      <a:r>
                        <a:t> з</a:t>
                      </a:r>
                      <a:r>
                        <a:rPr spc="-19"/>
                        <a:t> </a:t>
                      </a:r>
                      <a:r>
                        <a:t>ПДВ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000" spc="-4">
                          <a:solidFill>
                            <a:srgbClr val="7E7E7E"/>
                          </a:solidFill>
                        </a:rPr>
                        <a:t>300,00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107">
                <a:tc gridSpan="2">
                  <a:txBody>
                    <a:bodyPr/>
                    <a:lstStyle/>
                    <a:p>
                      <a:pPr marR="361950" indent="74930" algn="l">
                        <a:spcBef>
                          <a:spcPts val="200"/>
                        </a:spcBef>
                        <a:defRPr sz="1000" b="1" spc="-4">
                          <a:solidFill>
                            <a:srgbClr val="7E7E7E"/>
                          </a:solidFill>
                        </a:defRPr>
                      </a:pPr>
                      <a:r>
                        <a:rPr dirty="0" err="1"/>
                        <a:t>При</a:t>
                      </a:r>
                      <a:r>
                        <a:rPr spc="-15" dirty="0"/>
                        <a:t> </a:t>
                      </a:r>
                      <a:r>
                        <a:rPr dirty="0" err="1"/>
                        <a:t>оцінці</a:t>
                      </a:r>
                      <a:r>
                        <a:rPr spc="15" dirty="0"/>
                        <a:t> </a:t>
                      </a:r>
                      <a:r>
                        <a:rPr spc="-9" dirty="0" err="1"/>
                        <a:t>наданих</a:t>
                      </a:r>
                      <a:r>
                        <a:rPr spc="25" dirty="0"/>
                        <a:t> </a:t>
                      </a:r>
                      <a:r>
                        <a:rPr dirty="0" err="1"/>
                        <a:t>конкурсних</a:t>
                      </a:r>
                      <a:r>
                        <a:rPr spc="39" dirty="0"/>
                        <a:t> </a:t>
                      </a:r>
                      <a:r>
                        <a:rPr dirty="0" err="1"/>
                        <a:t>пропозицій</a:t>
                      </a:r>
                      <a:r>
                        <a:rPr spc="35" dirty="0"/>
                        <a:t> </a:t>
                      </a:r>
                      <a:r>
                        <a:rPr dirty="0" err="1"/>
                        <a:t>застосовуватиметься</a:t>
                      </a:r>
                      <a:r>
                        <a:rPr dirty="0"/>
                        <a:t> </a:t>
                      </a:r>
                      <a:r>
                        <a:rPr spc="-209" dirty="0"/>
                        <a:t> </a:t>
                      </a:r>
                      <a:r>
                        <a:rPr dirty="0" err="1"/>
                        <a:t>критерій</a:t>
                      </a:r>
                      <a:r>
                        <a:rPr spc="30" dirty="0"/>
                        <a:t> </a:t>
                      </a:r>
                      <a:r>
                        <a:rPr dirty="0"/>
                        <a:t>– </a:t>
                      </a:r>
                      <a:r>
                        <a:rPr spc="-9" dirty="0" err="1"/>
                        <a:t>найвища</a:t>
                      </a:r>
                      <a:r>
                        <a:rPr spc="25" dirty="0"/>
                        <a:t> </a:t>
                      </a:r>
                      <a:r>
                        <a:rPr spc="-9" dirty="0" err="1"/>
                        <a:t>ціна</a:t>
                      </a:r>
                      <a:endParaRPr spc="-9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3" name="object 11" descr="objec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75" y="3235198"/>
            <a:ext cx="1283406" cy="1673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object 12" descr="object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97" y="1215124"/>
            <a:ext cx="2600749" cy="1909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Рисунок 16" descr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067" y="1215124"/>
            <a:ext cx="2600750" cy="1909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object 11" descr="objec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369045" y="3426793"/>
            <a:ext cx="1673995" cy="1290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object 11" descr="object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475" y="5029077"/>
            <a:ext cx="1283406" cy="1673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object 11" descr="object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365343" y="5238329"/>
            <a:ext cx="1674004" cy="1255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icture 2" descr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7164" y="194747"/>
            <a:ext cx="1091213" cy="349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ая соединительная линия 43"/>
          <p:cNvSpPr/>
          <p:nvPr/>
        </p:nvSpPr>
        <p:spPr>
          <a:xfrm flipV="1">
            <a:off x="163355" y="585589"/>
            <a:ext cx="9621924" cy="17231"/>
          </a:xfrm>
          <a:prstGeom prst="line">
            <a:avLst/>
          </a:prstGeom>
          <a:ln w="38100">
            <a:solidFill>
              <a:srgbClr val="00BCD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4.1. Оренда об’єкту нерухомого майна (далі - ОНМ)…"/>
          <p:cNvSpPr txBox="1"/>
          <p:nvPr/>
        </p:nvSpPr>
        <p:spPr>
          <a:xfrm>
            <a:off x="134932" y="849606"/>
            <a:ext cx="9650347" cy="4176000"/>
          </a:xfrm>
          <a:prstGeom prst="rect">
            <a:avLst/>
          </a:prstGeom>
          <a:noFill/>
          <a:ln w="12700" cap="flat">
            <a:solidFill>
              <a:srgbClr val="00B0F0"/>
            </a:solidFill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lvl="1" indent="0" algn="just">
              <a:defRPr sz="800" u="sng">
                <a:solidFill>
                  <a:srgbClr val="808080"/>
                </a:solidFill>
              </a:defRPr>
            </a:pPr>
            <a:r>
              <a:rPr sz="900" dirty="0"/>
              <a:t>4.1. </a:t>
            </a:r>
            <a:r>
              <a:rPr sz="900" dirty="0" err="1"/>
              <a:t>Оренда</a:t>
            </a:r>
            <a:r>
              <a:rPr sz="900" u="none" dirty="0"/>
              <a:t> </a:t>
            </a:r>
            <a:r>
              <a:rPr sz="900" u="none" dirty="0" err="1"/>
              <a:t>об’єкту</a:t>
            </a:r>
            <a:r>
              <a:rPr sz="900" u="none" dirty="0"/>
              <a:t> </a:t>
            </a:r>
            <a:r>
              <a:rPr sz="900" u="none" dirty="0" err="1"/>
              <a:t>нерухомого</a:t>
            </a:r>
            <a:r>
              <a:rPr sz="900" u="none" dirty="0"/>
              <a:t> </a:t>
            </a:r>
            <a:r>
              <a:rPr sz="900" u="none" dirty="0" err="1"/>
              <a:t>майна</a:t>
            </a:r>
            <a:r>
              <a:rPr sz="900" u="none" dirty="0"/>
              <a:t> (</a:t>
            </a:r>
            <a:r>
              <a:rPr sz="900" u="none" dirty="0" err="1"/>
              <a:t>далі</a:t>
            </a:r>
            <a:r>
              <a:rPr sz="900" u="none" dirty="0"/>
              <a:t> - ОНМ) </a:t>
            </a:r>
            <a:endParaRPr sz="900" dirty="0">
              <a:solidFill>
                <a:srgbClr val="FFFFFF"/>
              </a:solidFill>
            </a:endParaRPr>
          </a:p>
          <a:p>
            <a:pPr lvl="1" indent="0" algn="just">
              <a:defRPr sz="800" u="sng">
                <a:solidFill>
                  <a:srgbClr val="808080"/>
                </a:solidFill>
              </a:defRPr>
            </a:pPr>
            <a:r>
              <a:rPr sz="900" dirty="0"/>
              <a:t>4.2. </a:t>
            </a:r>
            <a:r>
              <a:rPr sz="900" dirty="0" err="1"/>
              <a:t>Ставка</a:t>
            </a:r>
            <a:r>
              <a:rPr sz="900" dirty="0"/>
              <a:t> </a:t>
            </a:r>
            <a:r>
              <a:rPr sz="900" dirty="0" err="1"/>
              <a:t>оренди</a:t>
            </a:r>
            <a:r>
              <a:rPr sz="900" dirty="0"/>
              <a:t> </a:t>
            </a:r>
            <a:r>
              <a:rPr sz="900" dirty="0" err="1"/>
              <a:t>за</a:t>
            </a:r>
            <a:r>
              <a:rPr sz="900" dirty="0"/>
              <a:t> 1 м</a:t>
            </a:r>
            <a:r>
              <a:rPr sz="900" baseline="30000" dirty="0"/>
              <a:t>2</a:t>
            </a:r>
            <a:r>
              <a:rPr sz="900" dirty="0"/>
              <a:t> </a:t>
            </a:r>
            <a:r>
              <a:rPr sz="900" dirty="0" err="1"/>
              <a:t>майна</a:t>
            </a:r>
            <a:r>
              <a:rPr sz="900" dirty="0"/>
              <a:t>, в </a:t>
            </a:r>
            <a:r>
              <a:rPr sz="900" dirty="0" err="1"/>
              <a:t>місяць</a:t>
            </a:r>
            <a:r>
              <a:rPr sz="900" u="none" dirty="0"/>
              <a:t> – </a:t>
            </a:r>
            <a:r>
              <a:rPr sz="900" u="none" dirty="0" err="1"/>
              <a:t>зазначена</a:t>
            </a:r>
            <a:r>
              <a:rPr sz="900" u="none" dirty="0"/>
              <a:t> з </a:t>
            </a:r>
            <a:r>
              <a:rPr sz="900" u="none" dirty="0" err="1"/>
              <a:t>урахуванням</a:t>
            </a:r>
            <a:r>
              <a:rPr sz="900" u="none" dirty="0"/>
              <a:t> ПДВ</a:t>
            </a:r>
            <a:endParaRPr sz="900" dirty="0">
              <a:solidFill>
                <a:srgbClr val="FFFFFF"/>
              </a:solidFill>
            </a:endParaRPr>
          </a:p>
          <a:p>
            <a:pPr lvl="1" indent="0" algn="just">
              <a:defRPr sz="800" u="sng">
                <a:solidFill>
                  <a:srgbClr val="808080"/>
                </a:solidFill>
              </a:defRPr>
            </a:pPr>
            <a:r>
              <a:rPr sz="900" dirty="0"/>
              <a:t>4.3. </a:t>
            </a:r>
            <a:r>
              <a:rPr sz="900" dirty="0" err="1"/>
              <a:t>Комунальні</a:t>
            </a:r>
            <a:r>
              <a:rPr sz="900" dirty="0"/>
              <a:t> </a:t>
            </a:r>
            <a:r>
              <a:rPr sz="900" dirty="0" err="1"/>
              <a:t>послуги</a:t>
            </a:r>
            <a:r>
              <a:rPr sz="900" dirty="0"/>
              <a:t>, в </a:t>
            </a:r>
            <a:r>
              <a:rPr sz="900" dirty="0" err="1"/>
              <a:t>місяць</a:t>
            </a:r>
            <a:r>
              <a:rPr sz="900" u="none" dirty="0"/>
              <a:t> – </a:t>
            </a:r>
            <a:r>
              <a:rPr sz="900" u="none" dirty="0" err="1"/>
              <a:t>Орендар</a:t>
            </a:r>
            <a:r>
              <a:rPr sz="900" u="none" dirty="0"/>
              <a:t> </a:t>
            </a:r>
            <a:r>
              <a:rPr sz="900" u="none" dirty="0" err="1"/>
              <a:t>сплачує</a:t>
            </a:r>
            <a:r>
              <a:rPr sz="900" u="none" dirty="0"/>
              <a:t> в </a:t>
            </a:r>
            <a:r>
              <a:rPr sz="900" u="none" dirty="0" err="1"/>
              <a:t>повному</a:t>
            </a:r>
            <a:r>
              <a:rPr sz="900" u="none" dirty="0"/>
              <a:t> </a:t>
            </a:r>
            <a:r>
              <a:rPr sz="900" u="none" dirty="0" err="1"/>
              <a:t>обсязі</a:t>
            </a:r>
            <a:r>
              <a:rPr sz="900" u="none" dirty="0"/>
              <a:t> </a:t>
            </a:r>
            <a:r>
              <a:rPr sz="900" u="none" dirty="0" err="1"/>
              <a:t>всі</a:t>
            </a:r>
            <a:r>
              <a:rPr sz="900" u="none" dirty="0"/>
              <a:t> </a:t>
            </a:r>
            <a:r>
              <a:rPr sz="900" u="none" dirty="0" err="1"/>
              <a:t>комунальні</a:t>
            </a:r>
            <a:r>
              <a:rPr sz="900" u="none" dirty="0"/>
              <a:t> </a:t>
            </a:r>
            <a:r>
              <a:rPr sz="900" u="none" dirty="0" err="1"/>
              <a:t>платежі</a:t>
            </a:r>
            <a:r>
              <a:rPr sz="900" u="none" dirty="0"/>
              <a:t> </a:t>
            </a:r>
            <a:r>
              <a:rPr sz="900" u="none" dirty="0" err="1"/>
              <a:t>по</a:t>
            </a:r>
            <a:r>
              <a:rPr sz="900" u="none" dirty="0"/>
              <a:t> </a:t>
            </a:r>
            <a:r>
              <a:rPr sz="900" u="none" dirty="0" err="1"/>
              <a:t>будівлі</a:t>
            </a:r>
            <a:r>
              <a:rPr sz="900" u="none" dirty="0"/>
              <a:t>, а </a:t>
            </a:r>
            <a:r>
              <a:rPr sz="900" u="none" dirty="0" err="1"/>
              <a:t>саме</a:t>
            </a:r>
            <a:r>
              <a:rPr sz="900" u="none" dirty="0"/>
              <a:t>: </a:t>
            </a:r>
            <a:endParaRPr sz="900" dirty="0">
              <a:solidFill>
                <a:srgbClr val="FFFFFF"/>
              </a:solidFill>
            </a:endParaRPr>
          </a:p>
          <a:p>
            <a:pPr marL="171450" lvl="1" indent="-171450" algn="just">
              <a:buSzPct val="100000"/>
              <a:buChar char="-"/>
              <a:defRPr sz="800">
                <a:solidFill>
                  <a:srgbClr val="808080"/>
                </a:solidFill>
              </a:defRPr>
            </a:pPr>
            <a:r>
              <a:rPr sz="900" dirty="0" err="1"/>
              <a:t>електропостачання</a:t>
            </a:r>
            <a:r>
              <a:rPr sz="900" dirty="0"/>
              <a:t> – </a:t>
            </a:r>
            <a:r>
              <a:rPr sz="900" dirty="0" err="1"/>
              <a:t>за</a:t>
            </a:r>
            <a:r>
              <a:rPr sz="900" dirty="0"/>
              <a:t> </a:t>
            </a:r>
            <a:r>
              <a:rPr sz="900" dirty="0" err="1"/>
              <a:t>показниками</a:t>
            </a:r>
            <a:r>
              <a:rPr sz="900" dirty="0"/>
              <a:t> </a:t>
            </a:r>
            <a:r>
              <a:rPr sz="900" dirty="0" err="1"/>
              <a:t>лічильників</a:t>
            </a:r>
            <a:r>
              <a:rPr sz="900" dirty="0"/>
              <a:t> </a:t>
            </a:r>
            <a:r>
              <a:rPr sz="900" dirty="0" err="1"/>
              <a:t>згідно</a:t>
            </a:r>
            <a:r>
              <a:rPr sz="900" dirty="0"/>
              <a:t> </a:t>
            </a:r>
            <a:r>
              <a:rPr sz="900" dirty="0" err="1"/>
              <a:t>обсягу</a:t>
            </a:r>
            <a:r>
              <a:rPr sz="900" dirty="0"/>
              <a:t> </a:t>
            </a:r>
            <a:r>
              <a:rPr sz="900" dirty="0" err="1"/>
              <a:t>фактичного</a:t>
            </a:r>
            <a:r>
              <a:rPr sz="900" dirty="0"/>
              <a:t> </a:t>
            </a:r>
            <a:r>
              <a:rPr sz="900" dirty="0" err="1"/>
              <a:t>споживання</a:t>
            </a:r>
            <a:r>
              <a:rPr sz="900" dirty="0"/>
              <a:t>; </a:t>
            </a:r>
            <a:endParaRPr sz="900" dirty="0">
              <a:solidFill>
                <a:srgbClr val="FFFFFF"/>
              </a:solidFill>
            </a:endParaRPr>
          </a:p>
          <a:p>
            <a:pPr marL="171450" lvl="1" indent="-171450" algn="just">
              <a:buSzPct val="100000"/>
              <a:buChar char="-"/>
              <a:defRPr sz="800">
                <a:solidFill>
                  <a:srgbClr val="808080"/>
                </a:solidFill>
              </a:defRPr>
            </a:pPr>
            <a:r>
              <a:rPr sz="900" dirty="0" err="1"/>
              <a:t>водопостачання</a:t>
            </a:r>
            <a:r>
              <a:rPr sz="900" dirty="0"/>
              <a:t> та </a:t>
            </a:r>
            <a:r>
              <a:rPr sz="900" dirty="0" err="1"/>
              <a:t>водовідведення</a:t>
            </a:r>
            <a:r>
              <a:rPr sz="900" dirty="0"/>
              <a:t>, </a:t>
            </a:r>
            <a:r>
              <a:rPr sz="900" dirty="0" err="1"/>
              <a:t>теплопостачання</a:t>
            </a:r>
            <a:r>
              <a:rPr sz="900" dirty="0"/>
              <a:t>  – </a:t>
            </a:r>
            <a:r>
              <a:rPr sz="900" dirty="0" err="1"/>
              <a:t>пропорційно</a:t>
            </a:r>
            <a:r>
              <a:rPr sz="900" dirty="0"/>
              <a:t> </a:t>
            </a:r>
            <a:r>
              <a:rPr sz="900" dirty="0" err="1"/>
              <a:t>займаних</a:t>
            </a:r>
            <a:r>
              <a:rPr sz="900" dirty="0"/>
              <a:t> </a:t>
            </a:r>
            <a:r>
              <a:rPr sz="900" dirty="0" err="1"/>
              <a:t>площ</a:t>
            </a:r>
            <a:r>
              <a:rPr sz="900" dirty="0"/>
              <a:t> </a:t>
            </a:r>
            <a:r>
              <a:rPr sz="900" dirty="0" err="1"/>
              <a:t>відповідно</a:t>
            </a:r>
            <a:r>
              <a:rPr sz="900" dirty="0"/>
              <a:t> </a:t>
            </a:r>
            <a:r>
              <a:rPr sz="900" dirty="0" err="1"/>
              <a:t>до</a:t>
            </a:r>
            <a:r>
              <a:rPr sz="900" dirty="0"/>
              <a:t> </a:t>
            </a:r>
            <a:r>
              <a:rPr sz="900" dirty="0" err="1"/>
              <a:t>понесених</a:t>
            </a:r>
            <a:r>
              <a:rPr sz="900" dirty="0"/>
              <a:t> </a:t>
            </a:r>
            <a:r>
              <a:rPr sz="900" dirty="0" err="1"/>
              <a:t>витрат</a:t>
            </a:r>
            <a:r>
              <a:rPr sz="900" dirty="0"/>
              <a:t> </a:t>
            </a:r>
            <a:r>
              <a:rPr sz="900" dirty="0" err="1"/>
              <a:t>Орендодавцем</a:t>
            </a:r>
            <a:r>
              <a:rPr sz="900" dirty="0"/>
              <a:t>;  </a:t>
            </a:r>
            <a:endParaRPr sz="900" dirty="0">
              <a:solidFill>
                <a:srgbClr val="FFFFFF"/>
              </a:solidFill>
            </a:endParaRPr>
          </a:p>
          <a:p>
            <a:pPr marL="171450" lvl="1" indent="-171450" algn="just">
              <a:buSzPct val="100000"/>
              <a:buChar char="-"/>
              <a:defRPr sz="800">
                <a:solidFill>
                  <a:srgbClr val="808080"/>
                </a:solidFill>
              </a:defRPr>
            </a:pPr>
            <a:r>
              <a:rPr sz="900" dirty="0" err="1"/>
              <a:t>технічна</a:t>
            </a:r>
            <a:r>
              <a:rPr sz="900" dirty="0"/>
              <a:t> </a:t>
            </a:r>
            <a:r>
              <a:rPr sz="900" dirty="0" err="1"/>
              <a:t>охорона</a:t>
            </a:r>
            <a:r>
              <a:rPr sz="900" dirty="0"/>
              <a:t> (</a:t>
            </a:r>
            <a:r>
              <a:rPr sz="900" dirty="0" err="1"/>
              <a:t>сигналізація</a:t>
            </a:r>
            <a:r>
              <a:rPr sz="900" dirty="0"/>
              <a:t>) та </a:t>
            </a:r>
            <a:r>
              <a:rPr sz="900" dirty="0" err="1"/>
              <a:t>пожежна</a:t>
            </a:r>
            <a:r>
              <a:rPr sz="900" dirty="0"/>
              <a:t> (</a:t>
            </a:r>
            <a:r>
              <a:rPr sz="900" dirty="0" err="1"/>
              <a:t>сигналізація</a:t>
            </a:r>
            <a:r>
              <a:rPr sz="900" dirty="0"/>
              <a:t>) </a:t>
            </a:r>
            <a:r>
              <a:rPr sz="900" dirty="0" err="1"/>
              <a:t>охорона</a:t>
            </a:r>
            <a:r>
              <a:rPr sz="900" dirty="0"/>
              <a:t> – </a:t>
            </a:r>
            <a:r>
              <a:rPr sz="900" dirty="0" err="1"/>
              <a:t>пропорційно</a:t>
            </a:r>
            <a:r>
              <a:rPr sz="900" dirty="0"/>
              <a:t> </a:t>
            </a:r>
            <a:r>
              <a:rPr sz="900" dirty="0" err="1"/>
              <a:t>займаних</a:t>
            </a:r>
            <a:r>
              <a:rPr sz="900" dirty="0"/>
              <a:t> </a:t>
            </a:r>
            <a:r>
              <a:rPr sz="900" dirty="0" err="1"/>
              <a:t>площ</a:t>
            </a:r>
            <a:r>
              <a:rPr sz="900" dirty="0"/>
              <a:t> </a:t>
            </a:r>
            <a:r>
              <a:rPr sz="900" dirty="0" err="1"/>
              <a:t>відповідно</a:t>
            </a:r>
            <a:r>
              <a:rPr sz="900" dirty="0"/>
              <a:t> </a:t>
            </a:r>
            <a:r>
              <a:rPr sz="900" dirty="0" err="1"/>
              <a:t>до</a:t>
            </a:r>
            <a:r>
              <a:rPr sz="900" dirty="0"/>
              <a:t> </a:t>
            </a:r>
            <a:r>
              <a:rPr sz="900" dirty="0" err="1"/>
              <a:t>понесених</a:t>
            </a:r>
            <a:r>
              <a:rPr sz="900" dirty="0"/>
              <a:t> </a:t>
            </a:r>
            <a:r>
              <a:rPr sz="900" dirty="0" err="1"/>
              <a:t>витрат</a:t>
            </a:r>
            <a:r>
              <a:rPr sz="900" dirty="0"/>
              <a:t> </a:t>
            </a:r>
            <a:r>
              <a:rPr sz="900" dirty="0" err="1"/>
              <a:t>Орендодавцем</a:t>
            </a:r>
            <a:r>
              <a:rPr sz="900" dirty="0"/>
              <a:t>;</a:t>
            </a:r>
            <a:endParaRPr sz="900" dirty="0">
              <a:solidFill>
                <a:srgbClr val="FFFFFF"/>
              </a:solidFill>
            </a:endParaRPr>
          </a:p>
          <a:p>
            <a:pPr marL="171450" lvl="1" indent="-171450" algn="just">
              <a:buSzPct val="100000"/>
              <a:buChar char="-"/>
              <a:defRPr sz="800">
                <a:solidFill>
                  <a:srgbClr val="808080"/>
                </a:solidFill>
              </a:defRPr>
            </a:pPr>
            <a:r>
              <a:rPr sz="900" dirty="0" err="1"/>
              <a:t>тех</a:t>
            </a:r>
            <a:r>
              <a:rPr sz="900" dirty="0"/>
              <a:t>. </a:t>
            </a:r>
            <a:r>
              <a:rPr sz="900" dirty="0" err="1"/>
              <a:t>обслуговування</a:t>
            </a:r>
            <a:r>
              <a:rPr sz="900" dirty="0"/>
              <a:t> </a:t>
            </a:r>
            <a:r>
              <a:rPr sz="900" dirty="0" err="1"/>
              <a:t>автоматичного</a:t>
            </a:r>
            <a:r>
              <a:rPr sz="900" dirty="0"/>
              <a:t> </a:t>
            </a:r>
            <a:r>
              <a:rPr sz="900" dirty="0" err="1"/>
              <a:t>водозабезпечення</a:t>
            </a:r>
            <a:r>
              <a:rPr sz="900" dirty="0"/>
              <a:t> – </a:t>
            </a:r>
            <a:r>
              <a:rPr sz="900" dirty="0" err="1"/>
              <a:t>пропорційно</a:t>
            </a:r>
            <a:r>
              <a:rPr sz="900" dirty="0"/>
              <a:t> </a:t>
            </a:r>
            <a:r>
              <a:rPr sz="900" dirty="0" err="1"/>
              <a:t>займаних</a:t>
            </a:r>
            <a:r>
              <a:rPr sz="900" dirty="0"/>
              <a:t> </a:t>
            </a:r>
            <a:r>
              <a:rPr sz="900" dirty="0" err="1"/>
              <a:t>площ</a:t>
            </a:r>
            <a:r>
              <a:rPr sz="900" dirty="0"/>
              <a:t> </a:t>
            </a:r>
            <a:r>
              <a:rPr sz="900" dirty="0" err="1"/>
              <a:t>відповідно</a:t>
            </a:r>
            <a:r>
              <a:rPr sz="900" dirty="0"/>
              <a:t> </a:t>
            </a:r>
            <a:r>
              <a:rPr sz="900" dirty="0" err="1"/>
              <a:t>до</a:t>
            </a:r>
            <a:r>
              <a:rPr sz="900" dirty="0"/>
              <a:t> </a:t>
            </a:r>
            <a:r>
              <a:rPr sz="900" dirty="0" err="1"/>
              <a:t>понесених</a:t>
            </a:r>
            <a:r>
              <a:rPr sz="900" dirty="0"/>
              <a:t> </a:t>
            </a:r>
            <a:r>
              <a:rPr sz="900" dirty="0" err="1"/>
              <a:t>витрат</a:t>
            </a:r>
            <a:r>
              <a:rPr sz="900" dirty="0"/>
              <a:t> </a:t>
            </a:r>
            <a:r>
              <a:rPr sz="900" dirty="0" err="1"/>
              <a:t>Орендодавцем</a:t>
            </a:r>
            <a:r>
              <a:rPr sz="900" dirty="0"/>
              <a:t>;</a:t>
            </a:r>
            <a:endParaRPr sz="900" dirty="0">
              <a:solidFill>
                <a:srgbClr val="FFFFFF"/>
              </a:solidFill>
            </a:endParaRPr>
          </a:p>
          <a:p>
            <a:pPr marL="171450" lvl="1" indent="-171450" algn="just">
              <a:buSzPct val="100000"/>
              <a:buChar char="-"/>
              <a:defRPr sz="800">
                <a:solidFill>
                  <a:srgbClr val="808080"/>
                </a:solidFill>
              </a:defRPr>
            </a:pPr>
            <a:r>
              <a:rPr sz="900" dirty="0" err="1"/>
              <a:t>витрати</a:t>
            </a:r>
            <a:r>
              <a:rPr sz="900" dirty="0"/>
              <a:t> </a:t>
            </a:r>
            <a:r>
              <a:rPr sz="900" dirty="0" err="1"/>
              <a:t>на</a:t>
            </a:r>
            <a:r>
              <a:rPr sz="900" dirty="0"/>
              <a:t> </a:t>
            </a:r>
            <a:r>
              <a:rPr sz="900" dirty="0" err="1"/>
              <a:t>обслуговування</a:t>
            </a:r>
            <a:r>
              <a:rPr sz="900" dirty="0"/>
              <a:t> та </a:t>
            </a:r>
            <a:r>
              <a:rPr sz="900" dirty="0" err="1"/>
              <a:t>експлуатацію</a:t>
            </a:r>
            <a:r>
              <a:rPr sz="900" dirty="0"/>
              <a:t> </a:t>
            </a:r>
            <a:r>
              <a:rPr sz="900" dirty="0" err="1"/>
              <a:t>електромереж</a:t>
            </a:r>
            <a:r>
              <a:rPr sz="900" dirty="0"/>
              <a:t> та </a:t>
            </a:r>
            <a:r>
              <a:rPr sz="900" dirty="0" err="1"/>
              <a:t>електрообладнання</a:t>
            </a:r>
            <a:r>
              <a:rPr sz="900" dirty="0"/>
              <a:t> – </a:t>
            </a:r>
            <a:r>
              <a:rPr sz="900" dirty="0" err="1"/>
              <a:t>пропорційно</a:t>
            </a:r>
            <a:r>
              <a:rPr sz="900" dirty="0"/>
              <a:t> </a:t>
            </a:r>
            <a:r>
              <a:rPr sz="900" dirty="0" err="1"/>
              <a:t>займаних</a:t>
            </a:r>
            <a:r>
              <a:rPr sz="900" dirty="0"/>
              <a:t> </a:t>
            </a:r>
            <a:r>
              <a:rPr sz="900" dirty="0" err="1"/>
              <a:t>площ</a:t>
            </a:r>
            <a:r>
              <a:rPr sz="900" dirty="0"/>
              <a:t> </a:t>
            </a:r>
            <a:r>
              <a:rPr sz="900" dirty="0" err="1"/>
              <a:t>відповідно</a:t>
            </a:r>
            <a:r>
              <a:rPr sz="900" dirty="0"/>
              <a:t> </a:t>
            </a:r>
            <a:r>
              <a:rPr sz="900" dirty="0" err="1"/>
              <a:t>до</a:t>
            </a:r>
            <a:r>
              <a:rPr sz="900" dirty="0"/>
              <a:t> </a:t>
            </a:r>
            <a:r>
              <a:rPr sz="900" dirty="0" err="1"/>
              <a:t>понесених</a:t>
            </a:r>
            <a:r>
              <a:rPr sz="900" dirty="0"/>
              <a:t> </a:t>
            </a:r>
            <a:r>
              <a:rPr sz="900" dirty="0" err="1"/>
              <a:t>витрат</a:t>
            </a:r>
            <a:r>
              <a:rPr sz="900" dirty="0"/>
              <a:t> </a:t>
            </a:r>
            <a:r>
              <a:rPr sz="900" dirty="0" err="1"/>
              <a:t>Орендодавцем</a:t>
            </a:r>
            <a:r>
              <a:rPr sz="900" dirty="0"/>
              <a:t>;</a:t>
            </a:r>
            <a:endParaRPr sz="900" dirty="0">
              <a:solidFill>
                <a:srgbClr val="FFFFFF"/>
              </a:solidFill>
            </a:endParaRPr>
          </a:p>
          <a:p>
            <a:pPr marL="171450" lvl="1" indent="-171450" algn="just">
              <a:buSzPct val="100000"/>
              <a:buChar char="-"/>
              <a:defRPr sz="800">
                <a:solidFill>
                  <a:srgbClr val="808080"/>
                </a:solidFill>
              </a:defRPr>
            </a:pPr>
            <a:r>
              <a:rPr sz="900" dirty="0" err="1"/>
              <a:t>прибирання</a:t>
            </a:r>
            <a:r>
              <a:rPr sz="900" dirty="0"/>
              <a:t> </a:t>
            </a:r>
            <a:r>
              <a:rPr sz="900" dirty="0" err="1"/>
              <a:t>прибудинкової</a:t>
            </a:r>
            <a:r>
              <a:rPr sz="900" dirty="0"/>
              <a:t> </a:t>
            </a:r>
            <a:r>
              <a:rPr sz="900" dirty="0" err="1"/>
              <a:t>території</a:t>
            </a:r>
            <a:r>
              <a:rPr sz="900" dirty="0"/>
              <a:t>, </a:t>
            </a:r>
            <a:r>
              <a:rPr sz="900" dirty="0" err="1"/>
              <a:t>прибирання</a:t>
            </a:r>
            <a:r>
              <a:rPr sz="900" dirty="0"/>
              <a:t> </a:t>
            </a:r>
            <a:r>
              <a:rPr sz="900" dirty="0" err="1"/>
              <a:t>приміщень</a:t>
            </a:r>
            <a:r>
              <a:rPr sz="900" dirty="0"/>
              <a:t> </a:t>
            </a:r>
            <a:r>
              <a:rPr sz="900" dirty="0" err="1"/>
              <a:t>загального</a:t>
            </a:r>
            <a:r>
              <a:rPr sz="900" dirty="0"/>
              <a:t> </a:t>
            </a:r>
            <a:r>
              <a:rPr sz="900" dirty="0" err="1"/>
              <a:t>користування</a:t>
            </a:r>
            <a:r>
              <a:rPr sz="900" dirty="0"/>
              <a:t> – </a:t>
            </a:r>
            <a:r>
              <a:rPr sz="900" dirty="0" err="1"/>
              <a:t>пропорційно</a:t>
            </a:r>
            <a:r>
              <a:rPr sz="900" dirty="0"/>
              <a:t> </a:t>
            </a:r>
            <a:r>
              <a:rPr sz="900" dirty="0" err="1"/>
              <a:t>займаних</a:t>
            </a:r>
            <a:r>
              <a:rPr sz="900" dirty="0"/>
              <a:t> </a:t>
            </a:r>
            <a:r>
              <a:rPr sz="900" dirty="0" err="1"/>
              <a:t>площ</a:t>
            </a:r>
            <a:r>
              <a:rPr sz="900" dirty="0"/>
              <a:t> </a:t>
            </a:r>
            <a:r>
              <a:rPr sz="900" dirty="0" err="1"/>
              <a:t>відповідно</a:t>
            </a:r>
            <a:r>
              <a:rPr sz="900" dirty="0"/>
              <a:t> </a:t>
            </a:r>
            <a:r>
              <a:rPr sz="900" dirty="0" err="1"/>
              <a:t>до</a:t>
            </a:r>
            <a:r>
              <a:rPr sz="900" dirty="0"/>
              <a:t> </a:t>
            </a:r>
            <a:r>
              <a:rPr sz="900" dirty="0" err="1"/>
              <a:t>понесених</a:t>
            </a:r>
            <a:r>
              <a:rPr sz="900" dirty="0"/>
              <a:t> </a:t>
            </a:r>
            <a:r>
              <a:rPr sz="900" dirty="0" err="1"/>
              <a:t>витрат</a:t>
            </a:r>
            <a:r>
              <a:rPr sz="900" dirty="0"/>
              <a:t> </a:t>
            </a:r>
            <a:r>
              <a:rPr sz="900" dirty="0" err="1"/>
              <a:t>Орендодавцем</a:t>
            </a:r>
            <a:r>
              <a:rPr sz="900" dirty="0"/>
              <a:t>;</a:t>
            </a:r>
            <a:endParaRPr sz="900" dirty="0">
              <a:solidFill>
                <a:srgbClr val="FFFFFF"/>
              </a:solidFill>
            </a:endParaRPr>
          </a:p>
          <a:p>
            <a:pPr marL="171450" lvl="1" indent="-171450" algn="just">
              <a:buSzPct val="100000"/>
              <a:buChar char="-"/>
              <a:defRPr sz="800">
                <a:solidFill>
                  <a:srgbClr val="808080"/>
                </a:solidFill>
              </a:defRPr>
            </a:pPr>
            <a:r>
              <a:rPr sz="900" dirty="0" err="1"/>
              <a:t>вивіз</a:t>
            </a:r>
            <a:r>
              <a:rPr sz="900" dirty="0"/>
              <a:t> </a:t>
            </a:r>
            <a:r>
              <a:rPr sz="900" dirty="0" err="1"/>
              <a:t>сміття</a:t>
            </a:r>
            <a:r>
              <a:rPr sz="900" dirty="0"/>
              <a:t> – </a:t>
            </a:r>
            <a:r>
              <a:rPr sz="900" dirty="0" err="1"/>
              <a:t>за</a:t>
            </a:r>
            <a:r>
              <a:rPr sz="900" dirty="0"/>
              <a:t> </a:t>
            </a:r>
            <a:r>
              <a:rPr sz="900" dirty="0" err="1"/>
              <a:t>рахунок</a:t>
            </a:r>
            <a:r>
              <a:rPr sz="900" dirty="0"/>
              <a:t> </a:t>
            </a:r>
            <a:r>
              <a:rPr sz="900" dirty="0" err="1"/>
              <a:t>Орендаря</a:t>
            </a:r>
            <a:r>
              <a:rPr sz="900" dirty="0"/>
              <a:t>.</a:t>
            </a:r>
          </a:p>
          <a:p>
            <a:pPr lvl="1" indent="0" algn="just">
              <a:defRPr sz="800" u="sng">
                <a:solidFill>
                  <a:srgbClr val="808080"/>
                </a:solidFill>
              </a:defRPr>
            </a:pPr>
            <a:r>
              <a:rPr sz="900" dirty="0"/>
              <a:t>4.4. </a:t>
            </a:r>
            <a:r>
              <a:rPr sz="900" dirty="0" err="1"/>
              <a:t>Розмір</a:t>
            </a:r>
            <a:r>
              <a:rPr sz="900" dirty="0"/>
              <a:t> </a:t>
            </a:r>
            <a:r>
              <a:rPr sz="900" dirty="0" err="1"/>
              <a:t>плати</a:t>
            </a:r>
            <a:r>
              <a:rPr sz="900" dirty="0"/>
              <a:t> </a:t>
            </a:r>
            <a:r>
              <a:rPr sz="900" dirty="0" err="1"/>
              <a:t>за</a:t>
            </a:r>
            <a:r>
              <a:rPr sz="900" dirty="0"/>
              <a:t> </a:t>
            </a:r>
            <a:r>
              <a:rPr sz="900" dirty="0" err="1"/>
              <a:t>комунальні</a:t>
            </a:r>
            <a:r>
              <a:rPr sz="900" dirty="0"/>
              <a:t> </a:t>
            </a:r>
            <a:r>
              <a:rPr sz="900" dirty="0" err="1"/>
              <a:t>послуги</a:t>
            </a:r>
            <a:r>
              <a:rPr sz="900" dirty="0"/>
              <a:t> та </a:t>
            </a:r>
            <a:r>
              <a:rPr sz="900" dirty="0" err="1"/>
              <a:t>послуги</a:t>
            </a:r>
            <a:r>
              <a:rPr sz="900" dirty="0"/>
              <a:t> з </a:t>
            </a:r>
            <a:r>
              <a:rPr sz="900" dirty="0" err="1"/>
              <a:t>утримання</a:t>
            </a:r>
            <a:r>
              <a:rPr sz="900" dirty="0"/>
              <a:t> </a:t>
            </a:r>
            <a:r>
              <a:rPr sz="900" dirty="0" err="1"/>
              <a:t>комерційної</a:t>
            </a:r>
            <a:r>
              <a:rPr sz="900" dirty="0"/>
              <a:t> </a:t>
            </a:r>
            <a:r>
              <a:rPr sz="900" dirty="0" err="1"/>
              <a:t>нерухомості</a:t>
            </a:r>
            <a:r>
              <a:rPr sz="900" dirty="0"/>
              <a:t> </a:t>
            </a:r>
            <a:r>
              <a:rPr sz="900" dirty="0" err="1"/>
              <a:t>може</a:t>
            </a:r>
            <a:r>
              <a:rPr sz="900" dirty="0"/>
              <a:t> </a:t>
            </a:r>
            <a:r>
              <a:rPr sz="900" dirty="0" err="1"/>
              <a:t>бути</a:t>
            </a:r>
            <a:r>
              <a:rPr sz="900" dirty="0"/>
              <a:t> </a:t>
            </a:r>
            <a:r>
              <a:rPr sz="900" dirty="0" err="1"/>
              <a:t>змінений</a:t>
            </a:r>
            <a:r>
              <a:rPr sz="900" dirty="0"/>
              <a:t> у</a:t>
            </a:r>
            <a:r>
              <a:rPr sz="900" u="none" dirty="0"/>
              <a:t> </a:t>
            </a:r>
            <a:r>
              <a:rPr sz="900" u="none" dirty="0" err="1"/>
              <a:t>разі</a:t>
            </a:r>
            <a:r>
              <a:rPr sz="900" u="none" dirty="0"/>
              <a:t> </a:t>
            </a:r>
            <a:r>
              <a:rPr sz="900" u="none" dirty="0" err="1"/>
              <a:t>зміни</a:t>
            </a:r>
            <a:r>
              <a:rPr sz="900" u="none" dirty="0"/>
              <a:t> </a:t>
            </a:r>
            <a:r>
              <a:rPr sz="900" u="none" dirty="0" err="1"/>
              <a:t>або</a:t>
            </a:r>
            <a:r>
              <a:rPr sz="900" u="none" dirty="0"/>
              <a:t> </a:t>
            </a:r>
            <a:r>
              <a:rPr sz="900" u="none" dirty="0" err="1"/>
              <a:t>запровадження</a:t>
            </a:r>
            <a:r>
              <a:rPr sz="900" u="none" dirty="0"/>
              <a:t> </a:t>
            </a:r>
            <a:r>
              <a:rPr sz="900" u="none" dirty="0" err="1"/>
              <a:t>нових</a:t>
            </a:r>
            <a:r>
              <a:rPr sz="900" u="none" dirty="0"/>
              <a:t> </a:t>
            </a:r>
            <a:r>
              <a:rPr sz="900" u="none" dirty="0" err="1"/>
              <a:t>цін</a:t>
            </a:r>
            <a:r>
              <a:rPr sz="900" u="none" dirty="0"/>
              <a:t>, </a:t>
            </a:r>
            <a:r>
              <a:rPr sz="900" u="none" dirty="0" err="1"/>
              <a:t>тарифів</a:t>
            </a:r>
            <a:r>
              <a:rPr sz="900" u="none" dirty="0"/>
              <a:t> </a:t>
            </a:r>
            <a:r>
              <a:rPr sz="900" u="none" dirty="0" err="1"/>
              <a:t>на</a:t>
            </a:r>
            <a:r>
              <a:rPr sz="900" u="none" dirty="0"/>
              <a:t> </a:t>
            </a:r>
            <a:r>
              <a:rPr sz="900" u="none" dirty="0" err="1"/>
              <a:t>комунальні</a:t>
            </a:r>
            <a:r>
              <a:rPr sz="900" u="none" dirty="0"/>
              <a:t> </a:t>
            </a:r>
            <a:r>
              <a:rPr sz="900" u="none" dirty="0" err="1"/>
              <a:t>послуги</a:t>
            </a:r>
            <a:r>
              <a:rPr sz="900" u="none" dirty="0"/>
              <a:t>, </a:t>
            </a:r>
            <a:r>
              <a:rPr sz="900" u="none" dirty="0" err="1"/>
              <a:t>введення</a:t>
            </a:r>
            <a:r>
              <a:rPr sz="900" u="none" dirty="0"/>
              <a:t> </a:t>
            </a:r>
            <a:r>
              <a:rPr sz="900" u="none" dirty="0" err="1"/>
              <a:t>інших</a:t>
            </a:r>
            <a:r>
              <a:rPr sz="900" u="none" dirty="0"/>
              <a:t> </a:t>
            </a:r>
            <a:r>
              <a:rPr sz="900" u="none" dirty="0" err="1"/>
              <a:t>обов’язкових</a:t>
            </a:r>
            <a:r>
              <a:rPr sz="900" u="none" dirty="0"/>
              <a:t> </a:t>
            </a:r>
            <a:r>
              <a:rPr sz="900" u="none" dirty="0" err="1"/>
              <a:t>зборів</a:t>
            </a:r>
            <a:r>
              <a:rPr sz="900" u="none" dirty="0"/>
              <a:t> і </a:t>
            </a:r>
            <a:r>
              <a:rPr sz="900" u="none" dirty="0" err="1"/>
              <a:t>платежів</a:t>
            </a:r>
            <a:r>
              <a:rPr sz="900" u="none" dirty="0"/>
              <a:t> </a:t>
            </a:r>
            <a:r>
              <a:rPr sz="900" u="none" dirty="0" err="1"/>
              <a:t>згідно</a:t>
            </a:r>
            <a:r>
              <a:rPr sz="900" u="none" dirty="0"/>
              <a:t> з </a:t>
            </a:r>
            <a:r>
              <a:rPr sz="900" u="none" dirty="0" err="1"/>
              <a:t>законодавством</a:t>
            </a:r>
            <a:r>
              <a:rPr sz="900" u="none" dirty="0"/>
              <a:t> </a:t>
            </a:r>
            <a:r>
              <a:rPr sz="900" u="none" dirty="0" err="1"/>
              <a:t>України</a:t>
            </a:r>
            <a:r>
              <a:rPr sz="900" u="none" dirty="0"/>
              <a:t>. </a:t>
            </a:r>
            <a:r>
              <a:rPr sz="900" dirty="0" err="1"/>
              <a:t>Податки</a:t>
            </a:r>
            <a:r>
              <a:rPr sz="900" u="none" dirty="0"/>
              <a:t> – </a:t>
            </a:r>
            <a:r>
              <a:rPr sz="900" u="none" dirty="0" err="1"/>
              <a:t>суму</a:t>
            </a:r>
            <a:r>
              <a:rPr sz="900" u="none" dirty="0"/>
              <a:t> </a:t>
            </a:r>
            <a:r>
              <a:rPr sz="900" u="none" dirty="0" err="1"/>
              <a:t>податку</a:t>
            </a:r>
            <a:r>
              <a:rPr sz="900" u="none" dirty="0"/>
              <a:t> </a:t>
            </a:r>
            <a:r>
              <a:rPr sz="900" u="none" dirty="0" err="1"/>
              <a:t>на</a:t>
            </a:r>
            <a:r>
              <a:rPr sz="900" u="none" dirty="0"/>
              <a:t> </a:t>
            </a:r>
            <a:r>
              <a:rPr sz="900" u="none" dirty="0" err="1"/>
              <a:t>нерухомість</a:t>
            </a:r>
            <a:r>
              <a:rPr sz="900" u="none" dirty="0"/>
              <a:t> та </a:t>
            </a:r>
            <a:r>
              <a:rPr sz="900" u="none" dirty="0" err="1"/>
              <a:t>орендну</a:t>
            </a:r>
            <a:r>
              <a:rPr sz="900" u="none" dirty="0"/>
              <a:t> </a:t>
            </a:r>
            <a:r>
              <a:rPr sz="900" u="none" dirty="0" err="1"/>
              <a:t>плату</a:t>
            </a:r>
            <a:r>
              <a:rPr sz="900" u="none" dirty="0"/>
              <a:t> </a:t>
            </a:r>
            <a:r>
              <a:rPr sz="900" u="none" dirty="0" err="1"/>
              <a:t>за</a:t>
            </a:r>
            <a:r>
              <a:rPr sz="900" u="none" dirty="0"/>
              <a:t> </a:t>
            </a:r>
            <a:r>
              <a:rPr sz="900" u="none" dirty="0" err="1"/>
              <a:t>землю</a:t>
            </a:r>
            <a:r>
              <a:rPr sz="900" u="none" dirty="0"/>
              <a:t> </a:t>
            </a:r>
            <a:r>
              <a:rPr sz="900" u="none" dirty="0" err="1"/>
              <a:t>включено</a:t>
            </a:r>
            <a:r>
              <a:rPr sz="900" u="none" dirty="0"/>
              <a:t> </a:t>
            </a:r>
            <a:r>
              <a:rPr sz="900" u="none" dirty="0" err="1"/>
              <a:t>до</a:t>
            </a:r>
            <a:r>
              <a:rPr sz="900" u="none" dirty="0"/>
              <a:t> </a:t>
            </a:r>
            <a:r>
              <a:rPr sz="900" u="none" dirty="0" err="1"/>
              <a:t>складу</a:t>
            </a:r>
            <a:r>
              <a:rPr sz="900" u="none" dirty="0"/>
              <a:t> </a:t>
            </a:r>
            <a:r>
              <a:rPr sz="900" u="none" dirty="0" err="1"/>
              <a:t>орендної</a:t>
            </a:r>
            <a:r>
              <a:rPr sz="900" u="none" dirty="0"/>
              <a:t> </a:t>
            </a:r>
            <a:r>
              <a:rPr sz="900" u="none" dirty="0" err="1"/>
              <a:t>плати</a:t>
            </a:r>
            <a:r>
              <a:rPr sz="900" u="none" dirty="0"/>
              <a:t>. </a:t>
            </a:r>
            <a:r>
              <a:rPr sz="900" u="none" dirty="0" err="1"/>
              <a:t>Додатково</a:t>
            </a:r>
            <a:r>
              <a:rPr sz="900" u="none" dirty="0"/>
              <a:t> </a:t>
            </a:r>
            <a:r>
              <a:rPr sz="900" u="none" dirty="0" err="1"/>
              <a:t>Орендарем</a:t>
            </a:r>
            <a:r>
              <a:rPr sz="900" u="none" dirty="0"/>
              <a:t> </a:t>
            </a:r>
            <a:r>
              <a:rPr sz="900" u="none" dirty="0" err="1"/>
              <a:t>не</a:t>
            </a:r>
            <a:r>
              <a:rPr sz="900" u="none" dirty="0"/>
              <a:t> </a:t>
            </a:r>
            <a:r>
              <a:rPr sz="900" u="none" dirty="0" err="1"/>
              <a:t>компенсуються</a:t>
            </a:r>
            <a:r>
              <a:rPr sz="900" u="none" dirty="0"/>
              <a:t>.</a:t>
            </a:r>
            <a:endParaRPr sz="900" dirty="0">
              <a:solidFill>
                <a:srgbClr val="FFFFFF"/>
              </a:solidFill>
            </a:endParaRPr>
          </a:p>
          <a:p>
            <a:pPr lvl="1" indent="0" algn="just">
              <a:defRPr sz="800" u="sng">
                <a:solidFill>
                  <a:srgbClr val="808080"/>
                </a:solidFill>
              </a:defRPr>
            </a:pPr>
            <a:r>
              <a:rPr sz="900" dirty="0"/>
              <a:t>4.5. </a:t>
            </a:r>
            <a:r>
              <a:rPr sz="900" dirty="0" err="1"/>
              <a:t>Індексація</a:t>
            </a:r>
            <a:r>
              <a:rPr sz="900" dirty="0"/>
              <a:t> </a:t>
            </a:r>
            <a:r>
              <a:rPr sz="900" dirty="0" err="1"/>
              <a:t>оренди</a:t>
            </a:r>
            <a:r>
              <a:rPr sz="900" u="none" dirty="0"/>
              <a:t> – </a:t>
            </a:r>
            <a:r>
              <a:rPr sz="900" u="none" dirty="0" err="1"/>
              <a:t>Кожного</a:t>
            </a:r>
            <a:r>
              <a:rPr sz="900" u="none" dirty="0"/>
              <a:t> </a:t>
            </a:r>
            <a:r>
              <a:rPr sz="900" u="none" dirty="0" err="1"/>
              <a:t>року</a:t>
            </a:r>
            <a:r>
              <a:rPr sz="900" u="none" dirty="0"/>
              <a:t>, </a:t>
            </a:r>
            <a:r>
              <a:rPr sz="900" u="none" dirty="0" err="1"/>
              <a:t>орендна</a:t>
            </a:r>
            <a:r>
              <a:rPr sz="900" u="none" dirty="0"/>
              <a:t> </a:t>
            </a:r>
            <a:r>
              <a:rPr sz="900" u="none" dirty="0" err="1"/>
              <a:t>плата</a:t>
            </a:r>
            <a:r>
              <a:rPr sz="900" u="none" dirty="0"/>
              <a:t>, </a:t>
            </a:r>
            <a:r>
              <a:rPr sz="900" u="none" dirty="0" err="1"/>
              <a:t>автоматично</a:t>
            </a:r>
            <a:r>
              <a:rPr sz="900" u="none" dirty="0"/>
              <a:t> </a:t>
            </a:r>
            <a:r>
              <a:rPr sz="900" u="none" dirty="0" err="1"/>
              <a:t>індексується</a:t>
            </a:r>
            <a:r>
              <a:rPr sz="900" u="none" dirty="0"/>
              <a:t> </a:t>
            </a:r>
            <a:r>
              <a:rPr sz="900" u="none" dirty="0" err="1"/>
              <a:t>на</a:t>
            </a:r>
            <a:r>
              <a:rPr sz="900" u="none" dirty="0"/>
              <a:t> </a:t>
            </a:r>
            <a:r>
              <a:rPr sz="900" u="none" dirty="0" err="1"/>
              <a:t>індекс</a:t>
            </a:r>
            <a:r>
              <a:rPr sz="900" u="none" dirty="0"/>
              <a:t> </a:t>
            </a:r>
            <a:r>
              <a:rPr sz="900" u="none" dirty="0" err="1"/>
              <a:t>інфляції</a:t>
            </a:r>
            <a:r>
              <a:rPr sz="900" u="none" dirty="0"/>
              <a:t> (</a:t>
            </a:r>
            <a:r>
              <a:rPr sz="900" u="none" dirty="0" err="1"/>
              <a:t>за</a:t>
            </a:r>
            <a:r>
              <a:rPr sz="900" u="none" dirty="0"/>
              <a:t> </a:t>
            </a:r>
            <a:r>
              <a:rPr sz="900" u="none" dirty="0" err="1"/>
              <a:t>попередній</a:t>
            </a:r>
            <a:r>
              <a:rPr sz="900" u="none" dirty="0"/>
              <a:t> </a:t>
            </a:r>
            <a:r>
              <a:rPr sz="900" u="none" dirty="0" err="1"/>
              <a:t>календарний</a:t>
            </a:r>
            <a:r>
              <a:rPr sz="900" u="none" dirty="0"/>
              <a:t> </a:t>
            </a:r>
            <a:r>
              <a:rPr sz="900" u="none" dirty="0" err="1"/>
              <a:t>рік</a:t>
            </a:r>
            <a:r>
              <a:rPr sz="900" u="none" dirty="0"/>
              <a:t>), </a:t>
            </a:r>
            <a:r>
              <a:rPr sz="900" u="none" dirty="0" err="1"/>
              <a:t>але</a:t>
            </a:r>
            <a:r>
              <a:rPr sz="900" u="none" dirty="0"/>
              <a:t> </a:t>
            </a:r>
            <a:r>
              <a:rPr sz="900" u="none" dirty="0" err="1"/>
              <a:t>не</a:t>
            </a:r>
            <a:r>
              <a:rPr sz="900" u="none" dirty="0"/>
              <a:t> </a:t>
            </a:r>
            <a:r>
              <a:rPr sz="900" u="none" dirty="0" err="1"/>
              <a:t>менше</a:t>
            </a:r>
            <a:r>
              <a:rPr sz="900" u="none" dirty="0"/>
              <a:t> </a:t>
            </a:r>
            <a:r>
              <a:rPr sz="900" u="none" dirty="0" err="1"/>
              <a:t>ніж</a:t>
            </a:r>
            <a:r>
              <a:rPr sz="900" u="none" dirty="0"/>
              <a:t> </a:t>
            </a:r>
            <a:r>
              <a:rPr sz="900" u="none" dirty="0" err="1"/>
              <a:t>на</a:t>
            </a:r>
            <a:r>
              <a:rPr sz="900" u="none" dirty="0"/>
              <a:t> 10 % </a:t>
            </a:r>
            <a:r>
              <a:rPr sz="900" u="none" dirty="0" err="1"/>
              <a:t>від</a:t>
            </a:r>
            <a:r>
              <a:rPr sz="900" u="none" dirty="0"/>
              <a:t> </a:t>
            </a:r>
            <a:r>
              <a:rPr sz="900" u="none" dirty="0" err="1"/>
              <a:t>орендної</a:t>
            </a:r>
            <a:r>
              <a:rPr sz="900" u="none" dirty="0"/>
              <a:t> </a:t>
            </a:r>
            <a:r>
              <a:rPr sz="900" u="none" dirty="0" err="1"/>
              <a:t>плати</a:t>
            </a:r>
            <a:r>
              <a:rPr sz="900" u="none" dirty="0"/>
              <a:t>, </a:t>
            </a:r>
            <a:r>
              <a:rPr sz="900" u="none" dirty="0" err="1"/>
              <a:t>що</a:t>
            </a:r>
            <a:r>
              <a:rPr sz="900" u="none" dirty="0"/>
              <a:t> </a:t>
            </a:r>
            <a:r>
              <a:rPr sz="900" u="none" dirty="0" err="1"/>
              <a:t>діяла</a:t>
            </a:r>
            <a:r>
              <a:rPr sz="900" u="none" dirty="0"/>
              <a:t> </a:t>
            </a:r>
            <a:r>
              <a:rPr sz="900" u="none" dirty="0" err="1"/>
              <a:t>за</a:t>
            </a:r>
            <a:r>
              <a:rPr sz="900" u="none" dirty="0"/>
              <a:t> </a:t>
            </a:r>
            <a:r>
              <a:rPr sz="900" u="none" dirty="0" err="1"/>
              <a:t>попередній</a:t>
            </a:r>
            <a:r>
              <a:rPr sz="900" u="none" dirty="0"/>
              <a:t> </a:t>
            </a:r>
            <a:r>
              <a:rPr sz="900" u="none" dirty="0" err="1"/>
              <a:t>рік</a:t>
            </a:r>
            <a:r>
              <a:rPr sz="900" u="none" dirty="0"/>
              <a:t> </a:t>
            </a:r>
            <a:r>
              <a:rPr sz="900" u="none" dirty="0" err="1"/>
              <a:t>оренди</a:t>
            </a:r>
            <a:r>
              <a:rPr sz="900" u="none" dirty="0"/>
              <a:t>.</a:t>
            </a:r>
            <a:endParaRPr sz="900" dirty="0">
              <a:solidFill>
                <a:srgbClr val="FFFFFF"/>
              </a:solidFill>
            </a:endParaRPr>
          </a:p>
          <a:p>
            <a:pPr lvl="1" indent="0" algn="just">
              <a:defRPr sz="800" u="sng">
                <a:solidFill>
                  <a:srgbClr val="808080"/>
                </a:solidFill>
              </a:defRPr>
            </a:pPr>
            <a:r>
              <a:rPr sz="900" dirty="0"/>
              <a:t>4.6. </a:t>
            </a:r>
            <a:r>
              <a:rPr sz="900" dirty="0" err="1"/>
              <a:t>Коефіцієнт</a:t>
            </a:r>
            <a:r>
              <a:rPr sz="900" dirty="0"/>
              <a:t> </a:t>
            </a:r>
            <a:r>
              <a:rPr sz="900" dirty="0" err="1"/>
              <a:t>використання</a:t>
            </a:r>
            <a:r>
              <a:rPr sz="900" dirty="0"/>
              <a:t> </a:t>
            </a:r>
            <a:r>
              <a:rPr sz="900" dirty="0" err="1"/>
              <a:t>загальних</a:t>
            </a:r>
            <a:r>
              <a:rPr sz="900" dirty="0"/>
              <a:t> </a:t>
            </a:r>
            <a:r>
              <a:rPr sz="900" dirty="0" err="1"/>
              <a:t>площ</a:t>
            </a:r>
            <a:r>
              <a:rPr sz="900" dirty="0"/>
              <a:t> </a:t>
            </a:r>
            <a:r>
              <a:rPr sz="900" u="none" dirty="0"/>
              <a:t>– </a:t>
            </a:r>
            <a:r>
              <a:rPr sz="900" u="none" dirty="0" err="1"/>
              <a:t>коефіцієнт</a:t>
            </a:r>
            <a:r>
              <a:rPr sz="900" u="none" dirty="0"/>
              <a:t> </a:t>
            </a:r>
            <a:r>
              <a:rPr sz="900" u="none" dirty="0" err="1"/>
              <a:t>використання</a:t>
            </a:r>
            <a:r>
              <a:rPr sz="900" u="none" dirty="0"/>
              <a:t> </a:t>
            </a:r>
            <a:r>
              <a:rPr sz="900" u="none" dirty="0" err="1"/>
              <a:t>загальних</a:t>
            </a:r>
            <a:r>
              <a:rPr sz="900" u="none" dirty="0"/>
              <a:t> </a:t>
            </a:r>
            <a:r>
              <a:rPr sz="900" u="none" dirty="0" err="1"/>
              <a:t>площ</a:t>
            </a:r>
            <a:r>
              <a:rPr sz="900" u="none" dirty="0"/>
              <a:t>, </a:t>
            </a:r>
            <a:r>
              <a:rPr sz="900" u="none" dirty="0" err="1"/>
              <a:t>що</a:t>
            </a:r>
            <a:r>
              <a:rPr sz="900" u="none" dirty="0"/>
              <a:t> </a:t>
            </a:r>
            <a:r>
              <a:rPr sz="900" u="none" dirty="0" err="1"/>
              <a:t>застосовується</a:t>
            </a:r>
            <a:r>
              <a:rPr sz="900" u="none" dirty="0"/>
              <a:t> </a:t>
            </a:r>
            <a:r>
              <a:rPr sz="900" u="none" dirty="0" err="1"/>
              <a:t>при</a:t>
            </a:r>
            <a:r>
              <a:rPr sz="900" u="none" dirty="0"/>
              <a:t> </a:t>
            </a:r>
            <a:r>
              <a:rPr sz="900" u="none" dirty="0" err="1"/>
              <a:t>визначенні</a:t>
            </a:r>
            <a:r>
              <a:rPr sz="900" u="none" dirty="0"/>
              <a:t> </a:t>
            </a:r>
            <a:r>
              <a:rPr sz="900" u="none" dirty="0" err="1"/>
              <a:t>розміру</a:t>
            </a:r>
            <a:r>
              <a:rPr sz="900" u="none" dirty="0"/>
              <a:t> </a:t>
            </a:r>
            <a:r>
              <a:rPr sz="900" u="none" dirty="0" err="1"/>
              <a:t>орендної</a:t>
            </a:r>
            <a:r>
              <a:rPr sz="900" u="none" dirty="0"/>
              <a:t> </a:t>
            </a:r>
            <a:r>
              <a:rPr sz="900" u="none" dirty="0" err="1"/>
              <a:t>плати</a:t>
            </a:r>
            <a:r>
              <a:rPr sz="900" u="none" dirty="0"/>
              <a:t> </a:t>
            </a:r>
            <a:r>
              <a:rPr sz="900" u="none" dirty="0" err="1"/>
              <a:t>становить</a:t>
            </a:r>
            <a:r>
              <a:rPr sz="900" u="none" dirty="0"/>
              <a:t> 10 (</a:t>
            </a:r>
            <a:r>
              <a:rPr sz="900" u="none" dirty="0" err="1"/>
              <a:t>десять</a:t>
            </a:r>
            <a:r>
              <a:rPr sz="900" u="none" dirty="0"/>
              <a:t>) %.</a:t>
            </a:r>
            <a:endParaRPr sz="900" dirty="0">
              <a:solidFill>
                <a:srgbClr val="FFFFFF"/>
              </a:solidFill>
            </a:endParaRPr>
          </a:p>
          <a:p>
            <a:pPr lvl="1" indent="0" algn="just">
              <a:defRPr sz="800" u="sng">
                <a:solidFill>
                  <a:srgbClr val="808080"/>
                </a:solidFill>
              </a:defRPr>
            </a:pPr>
            <a:r>
              <a:rPr sz="900" dirty="0"/>
              <a:t>4.7. </a:t>
            </a:r>
            <a:r>
              <a:rPr sz="900" dirty="0" err="1"/>
              <a:t>Термін</a:t>
            </a:r>
            <a:r>
              <a:rPr sz="900" dirty="0"/>
              <a:t> </a:t>
            </a:r>
            <a:r>
              <a:rPr sz="900" dirty="0" err="1"/>
              <a:t>оренди</a:t>
            </a:r>
            <a:r>
              <a:rPr sz="900" u="none" dirty="0"/>
              <a:t> – 2 </a:t>
            </a:r>
            <a:r>
              <a:rPr sz="900" u="none" dirty="0" err="1"/>
              <a:t>роки</a:t>
            </a:r>
            <a:r>
              <a:rPr sz="900" u="none" dirty="0"/>
              <a:t> 11 </a:t>
            </a:r>
            <a:r>
              <a:rPr sz="900" u="none" dirty="0" err="1"/>
              <a:t>місяців</a:t>
            </a:r>
            <a:r>
              <a:rPr sz="900" u="none" dirty="0"/>
              <a:t>. </a:t>
            </a:r>
            <a:r>
              <a:rPr sz="900" u="none" dirty="0" err="1"/>
              <a:t>Після</a:t>
            </a:r>
            <a:r>
              <a:rPr sz="900" u="none" dirty="0"/>
              <a:t> </a:t>
            </a:r>
            <a:r>
              <a:rPr sz="900" u="none" dirty="0" err="1"/>
              <a:t>спливу</a:t>
            </a:r>
            <a:r>
              <a:rPr sz="900" u="none" dirty="0"/>
              <a:t> </a:t>
            </a:r>
            <a:r>
              <a:rPr sz="900" u="none" dirty="0" err="1"/>
              <a:t>терміну</a:t>
            </a:r>
            <a:r>
              <a:rPr sz="900" u="none" dirty="0"/>
              <a:t> </a:t>
            </a:r>
            <a:r>
              <a:rPr sz="900" u="none" dirty="0" err="1"/>
              <a:t>оренди</a:t>
            </a:r>
            <a:r>
              <a:rPr sz="900" u="none" dirty="0"/>
              <a:t> </a:t>
            </a:r>
            <a:r>
              <a:rPr sz="900" u="none" dirty="0" err="1"/>
              <a:t>за</a:t>
            </a:r>
            <a:r>
              <a:rPr sz="900" u="none" dirty="0"/>
              <a:t> </a:t>
            </a:r>
            <a:r>
              <a:rPr sz="900" u="none" dirty="0" err="1"/>
              <a:t>договором</a:t>
            </a:r>
            <a:r>
              <a:rPr sz="900" u="none" dirty="0"/>
              <a:t>  </a:t>
            </a:r>
            <a:r>
              <a:rPr sz="900" u="none" dirty="0" err="1"/>
              <a:t>проводиться</a:t>
            </a:r>
            <a:r>
              <a:rPr sz="900" u="none" dirty="0"/>
              <a:t> </a:t>
            </a:r>
            <a:r>
              <a:rPr sz="900" u="none" dirty="0" err="1"/>
              <a:t>новий</a:t>
            </a:r>
            <a:r>
              <a:rPr sz="900" u="none" dirty="0"/>
              <a:t> </a:t>
            </a:r>
            <a:r>
              <a:rPr sz="900" u="none" dirty="0" err="1"/>
              <a:t>аукціон</a:t>
            </a:r>
            <a:r>
              <a:rPr sz="900" u="none" dirty="0"/>
              <a:t>, </a:t>
            </a:r>
            <a:r>
              <a:rPr sz="900" u="none" dirty="0" err="1"/>
              <a:t>за</a:t>
            </a:r>
            <a:r>
              <a:rPr sz="900" u="none" dirty="0"/>
              <a:t> </a:t>
            </a:r>
            <a:r>
              <a:rPr sz="900" u="none" dirty="0" err="1"/>
              <a:t>результатами</a:t>
            </a:r>
            <a:r>
              <a:rPr sz="900" u="none" dirty="0"/>
              <a:t> </a:t>
            </a:r>
            <a:r>
              <a:rPr sz="900" u="none" dirty="0" err="1"/>
              <a:t>якого</a:t>
            </a:r>
            <a:r>
              <a:rPr sz="900" u="none" dirty="0"/>
              <a:t> </a:t>
            </a:r>
            <a:r>
              <a:rPr sz="900" u="none" dirty="0" err="1"/>
              <a:t>визначається</a:t>
            </a:r>
            <a:r>
              <a:rPr sz="900" u="none" dirty="0"/>
              <a:t> </a:t>
            </a:r>
            <a:r>
              <a:rPr sz="900" u="none" dirty="0" err="1"/>
              <a:t>Орендар</a:t>
            </a:r>
            <a:r>
              <a:rPr sz="900" u="none" dirty="0"/>
              <a:t> </a:t>
            </a:r>
            <a:r>
              <a:rPr sz="900" u="none" dirty="0" err="1"/>
              <a:t>на</a:t>
            </a:r>
            <a:r>
              <a:rPr sz="900" u="none" dirty="0"/>
              <a:t> </a:t>
            </a:r>
            <a:r>
              <a:rPr sz="900" u="none" dirty="0" err="1"/>
              <a:t>наступний</a:t>
            </a:r>
            <a:r>
              <a:rPr sz="900" u="none" dirty="0"/>
              <a:t> </a:t>
            </a:r>
            <a:r>
              <a:rPr sz="900" u="none" dirty="0" err="1"/>
              <a:t>строк</a:t>
            </a:r>
            <a:r>
              <a:rPr sz="900" u="none" dirty="0"/>
              <a:t> </a:t>
            </a:r>
            <a:r>
              <a:rPr sz="900" u="none" dirty="0" err="1"/>
              <a:t>оренди</a:t>
            </a:r>
            <a:r>
              <a:rPr sz="900" u="none" dirty="0"/>
              <a:t>.</a:t>
            </a:r>
            <a:endParaRPr sz="900" dirty="0">
              <a:solidFill>
                <a:srgbClr val="FFFFFF"/>
              </a:solidFill>
            </a:endParaRPr>
          </a:p>
          <a:p>
            <a:pPr lvl="1" indent="0" algn="just">
              <a:defRPr sz="800" u="sng">
                <a:solidFill>
                  <a:srgbClr val="808080"/>
                </a:solidFill>
              </a:defRPr>
            </a:pPr>
            <a:r>
              <a:rPr sz="900" dirty="0"/>
              <a:t>4.8. </a:t>
            </a:r>
            <a:r>
              <a:rPr sz="900" dirty="0" err="1"/>
              <a:t>Орендні</a:t>
            </a:r>
            <a:r>
              <a:rPr sz="900" dirty="0"/>
              <a:t> </a:t>
            </a:r>
            <a:r>
              <a:rPr sz="900" dirty="0" err="1"/>
              <a:t>канікули</a:t>
            </a:r>
            <a:r>
              <a:rPr sz="900" u="none" dirty="0"/>
              <a:t> – </a:t>
            </a:r>
            <a:r>
              <a:rPr sz="900" u="none" dirty="0" err="1"/>
              <a:t>перший</a:t>
            </a:r>
            <a:r>
              <a:rPr sz="900" u="none" dirty="0"/>
              <a:t> </a:t>
            </a:r>
            <a:r>
              <a:rPr sz="900" u="none" dirty="0" err="1"/>
              <a:t>місяць</a:t>
            </a:r>
            <a:r>
              <a:rPr sz="900" u="none" dirty="0"/>
              <a:t> </a:t>
            </a:r>
            <a:r>
              <a:rPr sz="900" u="none" dirty="0" err="1"/>
              <a:t>оренди</a:t>
            </a:r>
            <a:r>
              <a:rPr sz="900" u="none" dirty="0"/>
              <a:t> </a:t>
            </a:r>
            <a:r>
              <a:rPr sz="900" u="none" dirty="0" err="1"/>
              <a:t>орендар</a:t>
            </a:r>
            <a:r>
              <a:rPr sz="900" u="none" dirty="0"/>
              <a:t> </a:t>
            </a:r>
            <a:r>
              <a:rPr sz="900" u="none" dirty="0" err="1"/>
              <a:t>сплачує</a:t>
            </a:r>
            <a:r>
              <a:rPr sz="900" u="none" dirty="0"/>
              <a:t> 50% </a:t>
            </a:r>
            <a:r>
              <a:rPr sz="900" u="none" dirty="0" err="1"/>
              <a:t>місячної</a:t>
            </a:r>
            <a:r>
              <a:rPr sz="900" u="none" dirty="0"/>
              <a:t> </a:t>
            </a:r>
            <a:r>
              <a:rPr sz="900" u="none" dirty="0" err="1"/>
              <a:t>орендної</a:t>
            </a:r>
            <a:r>
              <a:rPr sz="900" u="none" dirty="0"/>
              <a:t> </a:t>
            </a:r>
            <a:r>
              <a:rPr sz="900" u="none" dirty="0" err="1"/>
              <a:t>ставки</a:t>
            </a:r>
            <a:r>
              <a:rPr sz="900" u="none" dirty="0"/>
              <a:t> та 100% </a:t>
            </a:r>
            <a:r>
              <a:rPr sz="900" u="none" dirty="0" err="1"/>
              <a:t>витрати</a:t>
            </a:r>
            <a:r>
              <a:rPr sz="900" u="none" dirty="0"/>
              <a:t> </a:t>
            </a:r>
            <a:r>
              <a:rPr sz="900" u="none" dirty="0" err="1"/>
              <a:t>утримання</a:t>
            </a:r>
            <a:r>
              <a:rPr sz="900" u="none" dirty="0"/>
              <a:t> та </a:t>
            </a:r>
            <a:r>
              <a:rPr sz="900" u="none" dirty="0" err="1"/>
              <a:t>комунальні</a:t>
            </a:r>
            <a:r>
              <a:rPr sz="900" u="none" dirty="0"/>
              <a:t> </a:t>
            </a:r>
            <a:r>
              <a:rPr sz="900" u="none" dirty="0" err="1"/>
              <a:t>послуги</a:t>
            </a:r>
            <a:r>
              <a:rPr sz="900" u="none" dirty="0"/>
              <a:t>.</a:t>
            </a:r>
          </a:p>
          <a:p>
            <a:pPr lvl="1" indent="0" algn="just">
              <a:defRPr sz="800" u="sng">
                <a:solidFill>
                  <a:srgbClr val="808080"/>
                </a:solidFill>
              </a:defRPr>
            </a:pPr>
            <a:r>
              <a:rPr sz="900" dirty="0"/>
              <a:t>4.9. </a:t>
            </a:r>
            <a:r>
              <a:rPr sz="900" dirty="0" err="1"/>
              <a:t>Ремонт</a:t>
            </a:r>
            <a:r>
              <a:rPr sz="900" u="none" dirty="0"/>
              <a:t> </a:t>
            </a:r>
            <a:r>
              <a:rPr sz="900" u="none" dirty="0" err="1"/>
              <a:t>під</a:t>
            </a:r>
            <a:r>
              <a:rPr sz="900" u="none" dirty="0"/>
              <a:t> </a:t>
            </a:r>
            <a:r>
              <a:rPr sz="900" u="none" dirty="0" err="1"/>
              <a:t>власні</a:t>
            </a:r>
            <a:r>
              <a:rPr sz="900" u="none" dirty="0"/>
              <a:t> </a:t>
            </a:r>
            <a:r>
              <a:rPr sz="900" u="none" dirty="0" err="1"/>
              <a:t>потреби</a:t>
            </a:r>
            <a:r>
              <a:rPr sz="900" u="none" dirty="0"/>
              <a:t> </a:t>
            </a:r>
            <a:r>
              <a:rPr sz="900" u="none" dirty="0" err="1"/>
              <a:t>здійснюється</a:t>
            </a:r>
            <a:r>
              <a:rPr sz="900" u="none" dirty="0"/>
              <a:t> </a:t>
            </a:r>
            <a:r>
              <a:rPr sz="900" u="none" dirty="0" err="1"/>
              <a:t>силами</a:t>
            </a:r>
            <a:r>
              <a:rPr sz="900" u="none" dirty="0"/>
              <a:t> та </a:t>
            </a:r>
            <a:r>
              <a:rPr sz="900" u="none" dirty="0" err="1"/>
              <a:t>за</a:t>
            </a:r>
            <a:r>
              <a:rPr sz="900" u="none" dirty="0"/>
              <a:t> </a:t>
            </a:r>
            <a:r>
              <a:rPr sz="900" u="none" dirty="0" err="1"/>
              <a:t>рахунок</a:t>
            </a:r>
            <a:r>
              <a:rPr sz="900" u="none" dirty="0"/>
              <a:t> </a:t>
            </a:r>
            <a:r>
              <a:rPr sz="900" u="none" dirty="0" err="1"/>
              <a:t>Орендаря</a:t>
            </a:r>
            <a:r>
              <a:rPr sz="900" u="none" dirty="0"/>
              <a:t>.</a:t>
            </a:r>
            <a:endParaRPr sz="900" dirty="0">
              <a:solidFill>
                <a:srgbClr val="FFFFFF"/>
              </a:solidFill>
            </a:endParaRPr>
          </a:p>
          <a:p>
            <a:pPr lvl="1" indent="0" algn="just">
              <a:defRPr sz="800" u="sng">
                <a:solidFill>
                  <a:srgbClr val="808080"/>
                </a:solidFill>
              </a:defRPr>
            </a:pPr>
            <a:r>
              <a:rPr sz="900" dirty="0"/>
              <a:t>4.10. </a:t>
            </a:r>
            <a:r>
              <a:rPr sz="900" dirty="0" err="1"/>
              <a:t>Передача</a:t>
            </a:r>
            <a:r>
              <a:rPr sz="900" dirty="0"/>
              <a:t> </a:t>
            </a:r>
            <a:r>
              <a:rPr sz="900" dirty="0" err="1"/>
              <a:t>нерухомого</a:t>
            </a:r>
            <a:r>
              <a:rPr sz="900" dirty="0"/>
              <a:t> </a:t>
            </a:r>
            <a:r>
              <a:rPr sz="900" dirty="0" err="1"/>
              <a:t>майна</a:t>
            </a:r>
            <a:r>
              <a:rPr sz="900" b="1" u="none" dirty="0"/>
              <a:t> </a:t>
            </a:r>
            <a:r>
              <a:rPr sz="900" u="none" dirty="0"/>
              <a:t>– </a:t>
            </a:r>
            <a:r>
              <a:rPr sz="900" u="none" dirty="0" err="1"/>
              <a:t>здійснюється</a:t>
            </a:r>
            <a:r>
              <a:rPr sz="900" u="none" dirty="0"/>
              <a:t> </a:t>
            </a:r>
            <a:r>
              <a:rPr sz="900" u="none" dirty="0" err="1"/>
              <a:t>після</a:t>
            </a:r>
            <a:r>
              <a:rPr sz="900" u="none" dirty="0"/>
              <a:t> </a:t>
            </a:r>
            <a:r>
              <a:rPr sz="900" u="none" dirty="0" err="1"/>
              <a:t>сплати</a:t>
            </a:r>
            <a:r>
              <a:rPr sz="900" u="none" dirty="0"/>
              <a:t> </a:t>
            </a:r>
            <a:r>
              <a:rPr sz="900" u="none" dirty="0" err="1"/>
              <a:t>Орендарем</a:t>
            </a:r>
            <a:r>
              <a:rPr sz="900" u="none" dirty="0"/>
              <a:t> </a:t>
            </a:r>
            <a:r>
              <a:rPr sz="900" u="none" dirty="0" err="1"/>
              <a:t>грошової</a:t>
            </a:r>
            <a:r>
              <a:rPr sz="900" u="none" dirty="0"/>
              <a:t> </a:t>
            </a:r>
            <a:r>
              <a:rPr sz="900" u="none" dirty="0" err="1"/>
              <a:t>суми</a:t>
            </a:r>
            <a:r>
              <a:rPr sz="900" u="none" dirty="0"/>
              <a:t> </a:t>
            </a:r>
            <a:r>
              <a:rPr sz="900" u="none" dirty="0" err="1"/>
              <a:t>застави</a:t>
            </a:r>
            <a:r>
              <a:rPr sz="900" u="none" dirty="0"/>
              <a:t> в </a:t>
            </a:r>
            <a:r>
              <a:rPr sz="900" u="none" dirty="0" err="1"/>
              <a:t>розмірі</a:t>
            </a:r>
            <a:r>
              <a:rPr sz="900" u="none" dirty="0"/>
              <a:t> </a:t>
            </a:r>
            <a:r>
              <a:rPr sz="900" u="none" dirty="0" err="1"/>
              <a:t>не</a:t>
            </a:r>
            <a:r>
              <a:rPr sz="900" u="none" dirty="0"/>
              <a:t> </a:t>
            </a:r>
            <a:r>
              <a:rPr sz="900" u="none" dirty="0" err="1"/>
              <a:t>менше</a:t>
            </a:r>
            <a:r>
              <a:rPr sz="900" u="none" dirty="0"/>
              <a:t> </a:t>
            </a:r>
            <a:r>
              <a:rPr sz="900" u="none" dirty="0" err="1"/>
              <a:t>ніж</a:t>
            </a:r>
            <a:r>
              <a:rPr sz="900" u="none" dirty="0"/>
              <a:t> </a:t>
            </a:r>
            <a:r>
              <a:rPr sz="900" u="none" dirty="0" err="1"/>
              <a:t>сума</a:t>
            </a:r>
            <a:r>
              <a:rPr sz="900" u="none" dirty="0"/>
              <a:t> </a:t>
            </a:r>
            <a:r>
              <a:rPr sz="900" u="none" dirty="0" err="1"/>
              <a:t>місячної</a:t>
            </a:r>
            <a:r>
              <a:rPr sz="900" u="none" dirty="0"/>
              <a:t> </a:t>
            </a:r>
            <a:r>
              <a:rPr sz="900" u="none" dirty="0" err="1"/>
              <a:t>орендної</a:t>
            </a:r>
            <a:r>
              <a:rPr sz="900" u="none" dirty="0"/>
              <a:t> </a:t>
            </a:r>
            <a:r>
              <a:rPr sz="900" u="none" dirty="0" err="1"/>
              <a:t>плати</a:t>
            </a:r>
            <a:r>
              <a:rPr sz="900" u="none" dirty="0"/>
              <a:t>. </a:t>
            </a:r>
            <a:endParaRPr sz="900" dirty="0">
              <a:solidFill>
                <a:srgbClr val="FFFFFF"/>
              </a:solidFill>
            </a:endParaRPr>
          </a:p>
          <a:p>
            <a:pPr lvl="1" indent="0" algn="just">
              <a:defRPr sz="800" u="sng">
                <a:solidFill>
                  <a:srgbClr val="808080"/>
                </a:solidFill>
              </a:defRPr>
            </a:pPr>
            <a:r>
              <a:rPr sz="900" dirty="0"/>
              <a:t>4.11. </a:t>
            </a:r>
            <a:r>
              <a:rPr sz="900" dirty="0" err="1"/>
              <a:t>Додаткові</a:t>
            </a:r>
            <a:r>
              <a:rPr sz="900" dirty="0"/>
              <a:t> </a:t>
            </a:r>
            <a:r>
              <a:rPr sz="900" dirty="0" err="1"/>
              <a:t>умови</a:t>
            </a:r>
            <a:r>
              <a:rPr sz="900" dirty="0"/>
              <a:t>:</a:t>
            </a:r>
          </a:p>
          <a:p>
            <a:pPr marL="171450" lvl="1" indent="-171450" algn="just">
              <a:buSzPct val="100000"/>
              <a:buFont typeface="Calibri"/>
              <a:buChar char="‒"/>
              <a:defRPr sz="800">
                <a:solidFill>
                  <a:srgbClr val="808080"/>
                </a:solidFill>
              </a:defRPr>
            </a:pPr>
            <a:r>
              <a:rPr sz="900" dirty="0" err="1"/>
              <a:t>застосування</a:t>
            </a:r>
            <a:r>
              <a:rPr sz="900" dirty="0"/>
              <a:t> </a:t>
            </a:r>
            <a:r>
              <a:rPr sz="900" dirty="0" err="1"/>
              <a:t>типового</a:t>
            </a:r>
            <a:r>
              <a:rPr sz="900" dirty="0"/>
              <a:t> </a:t>
            </a:r>
            <a:r>
              <a:rPr sz="900" dirty="0" err="1"/>
              <a:t>договору</a:t>
            </a:r>
            <a:r>
              <a:rPr sz="900" dirty="0"/>
              <a:t> </a:t>
            </a:r>
            <a:r>
              <a:rPr sz="900" dirty="0" err="1"/>
              <a:t>оренди</a:t>
            </a:r>
            <a:r>
              <a:rPr sz="900" dirty="0"/>
              <a:t> </a:t>
            </a:r>
            <a:r>
              <a:rPr sz="900" dirty="0" err="1"/>
              <a:t>майна</a:t>
            </a:r>
            <a:r>
              <a:rPr sz="900" dirty="0"/>
              <a:t> </a:t>
            </a:r>
            <a:r>
              <a:rPr sz="900" dirty="0" err="1"/>
              <a:t>комерційного</a:t>
            </a:r>
            <a:r>
              <a:rPr sz="900" dirty="0"/>
              <a:t> </a:t>
            </a:r>
            <a:r>
              <a:rPr sz="900" dirty="0" err="1"/>
              <a:t>призначення</a:t>
            </a:r>
            <a:r>
              <a:rPr sz="900" dirty="0"/>
              <a:t>, </a:t>
            </a:r>
            <a:r>
              <a:rPr sz="900" dirty="0" err="1"/>
              <a:t>що</a:t>
            </a:r>
            <a:r>
              <a:rPr sz="900" dirty="0"/>
              <a:t> </a:t>
            </a:r>
            <a:r>
              <a:rPr sz="900" dirty="0" err="1"/>
              <a:t>затверджений</a:t>
            </a:r>
            <a:r>
              <a:rPr sz="900" dirty="0"/>
              <a:t> АТ «</a:t>
            </a:r>
            <a:r>
              <a:rPr sz="900" dirty="0" err="1"/>
              <a:t>Укртелеком</a:t>
            </a:r>
            <a:r>
              <a:rPr sz="900" dirty="0"/>
              <a:t>»;</a:t>
            </a:r>
            <a:endParaRPr sz="900" dirty="0">
              <a:solidFill>
                <a:srgbClr val="FFFFFF"/>
              </a:solidFill>
            </a:endParaRPr>
          </a:p>
          <a:p>
            <a:pPr marL="171450" lvl="1" indent="-171450" algn="just">
              <a:buSzPct val="100000"/>
              <a:buFont typeface="Calibri"/>
              <a:buChar char="‒"/>
              <a:defRPr sz="800">
                <a:solidFill>
                  <a:srgbClr val="808080"/>
                </a:solidFill>
              </a:defRPr>
            </a:pPr>
            <a:r>
              <a:rPr sz="900" dirty="0" err="1"/>
              <a:t>Орендар</a:t>
            </a:r>
            <a:r>
              <a:rPr sz="900" dirty="0"/>
              <a:t> </a:t>
            </a:r>
            <a:r>
              <a:rPr sz="900" dirty="0" err="1"/>
              <a:t>зобов’язується</a:t>
            </a:r>
            <a:r>
              <a:rPr sz="900" dirty="0"/>
              <a:t> </a:t>
            </a:r>
            <a:r>
              <a:rPr sz="900" dirty="0" err="1"/>
              <a:t>отримати</a:t>
            </a:r>
            <a:r>
              <a:rPr sz="900" dirty="0"/>
              <a:t> </a:t>
            </a:r>
            <a:r>
              <a:rPr sz="900" dirty="0" err="1"/>
              <a:t>доступ</a:t>
            </a:r>
            <a:r>
              <a:rPr sz="900" dirty="0"/>
              <a:t> </a:t>
            </a:r>
            <a:r>
              <a:rPr sz="900" dirty="0" err="1"/>
              <a:t>до</a:t>
            </a:r>
            <a:r>
              <a:rPr sz="900" dirty="0"/>
              <a:t> </a:t>
            </a:r>
            <a:r>
              <a:rPr sz="900" dirty="0" err="1"/>
              <a:t>телекомунікаційних</a:t>
            </a:r>
            <a:r>
              <a:rPr sz="900" dirty="0"/>
              <a:t> </a:t>
            </a:r>
            <a:r>
              <a:rPr sz="900" dirty="0" err="1"/>
              <a:t>послуг</a:t>
            </a:r>
            <a:r>
              <a:rPr sz="900" dirty="0"/>
              <a:t>, а </a:t>
            </a:r>
            <a:r>
              <a:rPr sz="900" dirty="0" err="1"/>
              <a:t>саме</a:t>
            </a:r>
            <a:r>
              <a:rPr sz="900" dirty="0"/>
              <a:t> </a:t>
            </a:r>
            <a:r>
              <a:rPr sz="900" dirty="0" err="1"/>
              <a:t>доступ</a:t>
            </a:r>
            <a:r>
              <a:rPr sz="900" dirty="0"/>
              <a:t> </a:t>
            </a:r>
            <a:r>
              <a:rPr sz="900" dirty="0" err="1"/>
              <a:t>до</a:t>
            </a:r>
            <a:r>
              <a:rPr sz="900" dirty="0"/>
              <a:t> </a:t>
            </a:r>
            <a:r>
              <a:rPr sz="900" dirty="0" err="1"/>
              <a:t>мережі</a:t>
            </a:r>
            <a:r>
              <a:rPr sz="900" dirty="0"/>
              <a:t> </a:t>
            </a:r>
            <a:r>
              <a:rPr sz="900" dirty="0" err="1"/>
              <a:t>Інтернет</a:t>
            </a:r>
            <a:r>
              <a:rPr sz="900" dirty="0"/>
              <a:t> </a:t>
            </a:r>
            <a:r>
              <a:rPr sz="900" dirty="0" err="1"/>
              <a:t>за</a:t>
            </a:r>
            <a:r>
              <a:rPr sz="900" dirty="0"/>
              <a:t> </a:t>
            </a:r>
            <a:r>
              <a:rPr sz="900" dirty="0" err="1"/>
              <a:t>технологіями</a:t>
            </a:r>
            <a:r>
              <a:rPr sz="900" dirty="0"/>
              <a:t> (ADSL, </a:t>
            </a:r>
            <a:r>
              <a:rPr sz="900" dirty="0" err="1"/>
              <a:t>FTTx</a:t>
            </a:r>
            <a:r>
              <a:rPr sz="900" dirty="0"/>
              <a:t> </a:t>
            </a:r>
            <a:r>
              <a:rPr sz="900" dirty="0" err="1"/>
              <a:t>або</a:t>
            </a:r>
            <a:r>
              <a:rPr sz="900" dirty="0"/>
              <a:t>/та GPON), </a:t>
            </a:r>
            <a:r>
              <a:rPr sz="900" dirty="0" err="1"/>
              <a:t>підписавши</a:t>
            </a:r>
            <a:r>
              <a:rPr sz="900" dirty="0"/>
              <a:t> з АТ «</a:t>
            </a:r>
            <a:r>
              <a:rPr sz="900" dirty="0" err="1"/>
              <a:t>Укртелеком</a:t>
            </a:r>
            <a:r>
              <a:rPr sz="900" dirty="0"/>
              <a:t>» </a:t>
            </a:r>
            <a:r>
              <a:rPr sz="900" dirty="0" err="1"/>
              <a:t>відповідний</a:t>
            </a:r>
            <a:r>
              <a:rPr sz="900" dirty="0"/>
              <a:t> </a:t>
            </a:r>
            <a:r>
              <a:rPr sz="900" dirty="0" err="1"/>
              <a:t>договір</a:t>
            </a:r>
            <a:r>
              <a:rPr sz="900" dirty="0"/>
              <a:t> </a:t>
            </a:r>
            <a:r>
              <a:rPr sz="900" dirty="0" err="1"/>
              <a:t>про</a:t>
            </a:r>
            <a:r>
              <a:rPr sz="900" dirty="0"/>
              <a:t> </a:t>
            </a:r>
            <a:r>
              <a:rPr sz="900" dirty="0" err="1"/>
              <a:t>надання</a:t>
            </a:r>
            <a:r>
              <a:rPr sz="900" dirty="0"/>
              <a:t> </a:t>
            </a:r>
            <a:r>
              <a:rPr sz="900" dirty="0" err="1"/>
              <a:t>таких</a:t>
            </a:r>
            <a:r>
              <a:rPr sz="900" dirty="0"/>
              <a:t> </a:t>
            </a:r>
            <a:r>
              <a:rPr sz="900" dirty="0" err="1"/>
              <a:t>послуг</a:t>
            </a:r>
            <a:r>
              <a:rPr sz="900" dirty="0"/>
              <a:t>;</a:t>
            </a:r>
            <a:endParaRPr sz="900" dirty="0">
              <a:solidFill>
                <a:srgbClr val="FFFFFF"/>
              </a:solidFill>
            </a:endParaRPr>
          </a:p>
          <a:p>
            <a:pPr marL="171450" lvl="1" indent="-171450" algn="just">
              <a:buSzPct val="100000"/>
              <a:buFont typeface="Calibri"/>
              <a:buChar char="‒"/>
              <a:defRPr sz="800">
                <a:solidFill>
                  <a:srgbClr val="808080"/>
                </a:solidFill>
              </a:defRPr>
            </a:pPr>
            <a:r>
              <a:rPr sz="900" dirty="0" err="1"/>
              <a:t>Орендар</a:t>
            </a:r>
            <a:r>
              <a:rPr sz="900" dirty="0"/>
              <a:t> </a:t>
            </a:r>
            <a:r>
              <a:rPr sz="900" dirty="0" err="1"/>
              <a:t>зобов’язується</a:t>
            </a:r>
            <a:r>
              <a:rPr sz="900" dirty="0"/>
              <a:t> </a:t>
            </a:r>
            <a:r>
              <a:rPr sz="900" dirty="0" err="1"/>
              <a:t>встановити</a:t>
            </a:r>
            <a:r>
              <a:rPr sz="900" dirty="0"/>
              <a:t> в </a:t>
            </a:r>
            <a:r>
              <a:rPr sz="900" dirty="0" err="1"/>
              <a:t>Орендованому</a:t>
            </a:r>
            <a:r>
              <a:rPr sz="900" dirty="0"/>
              <a:t> </a:t>
            </a:r>
            <a:r>
              <a:rPr sz="900" dirty="0" err="1"/>
              <a:t>майні</a:t>
            </a:r>
            <a:r>
              <a:rPr sz="900" dirty="0"/>
              <a:t> </a:t>
            </a:r>
            <a:r>
              <a:rPr sz="900" dirty="0" err="1"/>
              <a:t>технічні</a:t>
            </a:r>
            <a:r>
              <a:rPr sz="900" dirty="0"/>
              <a:t> </a:t>
            </a:r>
            <a:r>
              <a:rPr sz="900" dirty="0" err="1"/>
              <a:t>засоби</a:t>
            </a:r>
            <a:r>
              <a:rPr sz="900" dirty="0"/>
              <a:t> </a:t>
            </a:r>
            <a:r>
              <a:rPr sz="900" dirty="0" err="1"/>
              <a:t>обліку</a:t>
            </a:r>
            <a:r>
              <a:rPr sz="900" dirty="0"/>
              <a:t> </a:t>
            </a:r>
            <a:r>
              <a:rPr sz="900" dirty="0" err="1"/>
              <a:t>електричної</a:t>
            </a:r>
            <a:r>
              <a:rPr sz="900" dirty="0"/>
              <a:t> </a:t>
            </a:r>
            <a:r>
              <a:rPr sz="900" dirty="0" err="1"/>
              <a:t>енергії</a:t>
            </a:r>
            <a:r>
              <a:rPr sz="900" dirty="0"/>
              <a:t>, а </a:t>
            </a:r>
            <a:r>
              <a:rPr sz="900" dirty="0" err="1"/>
              <a:t>саме</a:t>
            </a:r>
            <a:r>
              <a:rPr sz="900" dirty="0"/>
              <a:t> </a:t>
            </a:r>
            <a:r>
              <a:rPr sz="900" dirty="0" err="1"/>
              <a:t>інтервальні</a:t>
            </a:r>
            <a:r>
              <a:rPr sz="900" dirty="0"/>
              <a:t> (</a:t>
            </a:r>
            <a:r>
              <a:rPr sz="900" dirty="0" err="1"/>
              <a:t>погодинні</a:t>
            </a:r>
            <a:r>
              <a:rPr sz="900" dirty="0"/>
              <a:t>) </a:t>
            </a:r>
            <a:r>
              <a:rPr sz="900" dirty="0" err="1"/>
              <a:t>лічильники</a:t>
            </a:r>
            <a:r>
              <a:rPr sz="900" dirty="0"/>
              <a:t> з </a:t>
            </a:r>
            <a:r>
              <a:rPr sz="900" dirty="0" err="1"/>
              <a:t>погодженими</a:t>
            </a:r>
            <a:r>
              <a:rPr sz="900" dirty="0"/>
              <a:t> з АТ «</a:t>
            </a:r>
            <a:r>
              <a:rPr sz="900" dirty="0" err="1"/>
              <a:t>Укртелеком</a:t>
            </a:r>
            <a:r>
              <a:rPr sz="900" dirty="0"/>
              <a:t>» </a:t>
            </a:r>
            <a:r>
              <a:rPr sz="900" dirty="0" err="1"/>
              <a:t>параметрами</a:t>
            </a:r>
            <a:r>
              <a:rPr sz="900" dirty="0"/>
              <a:t>;</a:t>
            </a:r>
            <a:endParaRPr sz="900" dirty="0">
              <a:solidFill>
                <a:srgbClr val="FFFFFF"/>
              </a:solidFill>
            </a:endParaRPr>
          </a:p>
          <a:p>
            <a:pPr marL="171450" lvl="1" indent="-171450" algn="just">
              <a:buSzPct val="100000"/>
              <a:buFont typeface="Calibri"/>
              <a:buChar char="‒"/>
              <a:defRPr sz="800">
                <a:solidFill>
                  <a:srgbClr val="808080"/>
                </a:solidFill>
              </a:defRPr>
            </a:pPr>
            <a:r>
              <a:rPr sz="900" dirty="0"/>
              <a:t>АТ «</a:t>
            </a:r>
            <a:r>
              <a:rPr sz="900" dirty="0" err="1"/>
              <a:t>Укртелеком</a:t>
            </a:r>
            <a:r>
              <a:rPr sz="900" dirty="0"/>
              <a:t>», </a:t>
            </a:r>
            <a:r>
              <a:rPr sz="900" dirty="0" err="1"/>
              <a:t>як</a:t>
            </a:r>
            <a:r>
              <a:rPr sz="900" dirty="0"/>
              <a:t> </a:t>
            </a:r>
            <a:r>
              <a:rPr sz="900" dirty="0" err="1"/>
              <a:t>Організатор</a:t>
            </a:r>
            <a:r>
              <a:rPr sz="900" dirty="0"/>
              <a:t> </a:t>
            </a:r>
            <a:r>
              <a:rPr sz="900" dirty="0" err="1"/>
              <a:t>аукціону</a:t>
            </a:r>
            <a:r>
              <a:rPr sz="900" dirty="0"/>
              <a:t>, </a:t>
            </a:r>
            <a:r>
              <a:rPr sz="900" dirty="0" err="1"/>
              <a:t>має</a:t>
            </a:r>
            <a:r>
              <a:rPr sz="900" dirty="0"/>
              <a:t> </a:t>
            </a:r>
            <a:r>
              <a:rPr sz="900" dirty="0" err="1"/>
              <a:t>право</a:t>
            </a:r>
            <a:r>
              <a:rPr sz="900" dirty="0"/>
              <a:t> </a:t>
            </a:r>
            <a:r>
              <a:rPr sz="900" dirty="0" err="1"/>
              <a:t>дискваліфікувати</a:t>
            </a:r>
            <a:r>
              <a:rPr sz="900" dirty="0"/>
              <a:t> </a:t>
            </a:r>
            <a:r>
              <a:rPr sz="900" dirty="0" err="1"/>
              <a:t>учасника</a:t>
            </a:r>
            <a:r>
              <a:rPr sz="900" dirty="0"/>
              <a:t> </a:t>
            </a:r>
            <a:r>
              <a:rPr sz="900" dirty="0" err="1"/>
              <a:t>строком</a:t>
            </a:r>
            <a:r>
              <a:rPr sz="900" dirty="0"/>
              <a:t> </a:t>
            </a:r>
            <a:r>
              <a:rPr sz="900" dirty="0" err="1"/>
              <a:t>на</a:t>
            </a:r>
            <a:r>
              <a:rPr sz="900" dirty="0"/>
              <a:t> 2 </a:t>
            </a:r>
            <a:r>
              <a:rPr sz="900" dirty="0" err="1"/>
              <a:t>місяці</a:t>
            </a:r>
            <a:r>
              <a:rPr sz="900" dirty="0"/>
              <a:t> у </a:t>
            </a:r>
            <a:r>
              <a:rPr sz="900" dirty="0" err="1"/>
              <a:t>разі</a:t>
            </a:r>
            <a:r>
              <a:rPr sz="900" dirty="0"/>
              <a:t>, </a:t>
            </a:r>
            <a:r>
              <a:rPr sz="900" dirty="0" err="1"/>
              <a:t>якщо</a:t>
            </a:r>
            <a:r>
              <a:rPr sz="900" dirty="0"/>
              <a:t> </a:t>
            </a:r>
            <a:r>
              <a:rPr sz="900" dirty="0" err="1"/>
              <a:t>він</a:t>
            </a:r>
            <a:r>
              <a:rPr sz="900" dirty="0"/>
              <a:t>, </a:t>
            </a:r>
            <a:r>
              <a:rPr sz="900" dirty="0" err="1"/>
              <a:t>або</a:t>
            </a:r>
            <a:r>
              <a:rPr sz="900" dirty="0"/>
              <a:t> </a:t>
            </a:r>
            <a:r>
              <a:rPr sz="900" dirty="0" err="1"/>
              <a:t>пов’язана</a:t>
            </a:r>
            <a:r>
              <a:rPr sz="900" dirty="0"/>
              <a:t> з </a:t>
            </a:r>
            <a:r>
              <a:rPr sz="900" dirty="0" err="1"/>
              <a:t>ним</a:t>
            </a:r>
            <a:r>
              <a:rPr sz="900" dirty="0"/>
              <a:t> </a:t>
            </a:r>
            <a:r>
              <a:rPr sz="900" dirty="0" err="1"/>
              <a:t>особа</a:t>
            </a:r>
            <a:r>
              <a:rPr sz="900" dirty="0"/>
              <a:t>, </a:t>
            </a:r>
            <a:r>
              <a:rPr sz="900" dirty="0" err="1"/>
              <a:t>має</a:t>
            </a:r>
            <a:r>
              <a:rPr sz="900" dirty="0"/>
              <a:t> </a:t>
            </a:r>
            <a:r>
              <a:rPr sz="900" dirty="0" err="1"/>
              <a:t>дебіторську</a:t>
            </a:r>
            <a:r>
              <a:rPr sz="900" dirty="0"/>
              <a:t> </a:t>
            </a:r>
            <a:r>
              <a:rPr sz="900" dirty="0" err="1"/>
              <a:t>заборгованість</a:t>
            </a:r>
            <a:r>
              <a:rPr sz="900" dirty="0"/>
              <a:t> </a:t>
            </a:r>
            <a:r>
              <a:rPr sz="900" dirty="0" err="1"/>
              <a:t>перед</a:t>
            </a:r>
            <a:r>
              <a:rPr sz="900" dirty="0"/>
              <a:t> </a:t>
            </a:r>
            <a:r>
              <a:rPr sz="900" dirty="0" err="1"/>
              <a:t>Товариством</a:t>
            </a:r>
            <a:r>
              <a:rPr sz="900" dirty="0"/>
              <a:t> та/</a:t>
            </a:r>
            <a:r>
              <a:rPr sz="900" dirty="0" err="1"/>
              <a:t>або</a:t>
            </a:r>
            <a:r>
              <a:rPr sz="900" dirty="0"/>
              <a:t> </a:t>
            </a:r>
            <a:r>
              <a:rPr sz="900" dirty="0" err="1"/>
              <a:t>має</a:t>
            </a:r>
            <a:r>
              <a:rPr sz="900" dirty="0"/>
              <a:t> </a:t>
            </a:r>
            <a:r>
              <a:rPr sz="900" dirty="0" err="1"/>
              <a:t>інший</a:t>
            </a:r>
            <a:r>
              <a:rPr sz="900" dirty="0"/>
              <a:t> </a:t>
            </a:r>
            <a:r>
              <a:rPr sz="900" dirty="0" err="1"/>
              <a:t>негативний</a:t>
            </a:r>
            <a:r>
              <a:rPr sz="900" dirty="0"/>
              <a:t> </a:t>
            </a:r>
            <a:r>
              <a:rPr sz="900" dirty="0" err="1"/>
              <a:t>досвід</a:t>
            </a:r>
            <a:r>
              <a:rPr sz="900" dirty="0"/>
              <a:t> </a:t>
            </a:r>
            <a:r>
              <a:rPr sz="900" dirty="0" err="1"/>
              <a:t>роботи</a:t>
            </a:r>
            <a:r>
              <a:rPr sz="900" dirty="0"/>
              <a:t> з </a:t>
            </a:r>
            <a:r>
              <a:rPr sz="900" dirty="0" err="1"/>
              <a:t>Товариством</a:t>
            </a:r>
            <a:r>
              <a:rPr sz="900" dirty="0"/>
              <a:t> </a:t>
            </a:r>
            <a:r>
              <a:rPr sz="900" dirty="0" err="1"/>
              <a:t>за</a:t>
            </a:r>
            <a:r>
              <a:rPr sz="900" dirty="0"/>
              <a:t> </a:t>
            </a:r>
            <a:r>
              <a:rPr sz="900" dirty="0" err="1"/>
              <a:t>іншими</a:t>
            </a:r>
            <a:r>
              <a:rPr sz="900" dirty="0"/>
              <a:t> </a:t>
            </a:r>
            <a:r>
              <a:rPr sz="900" dirty="0" err="1"/>
              <a:t>правочинами</a:t>
            </a:r>
            <a:r>
              <a:rPr sz="900" dirty="0"/>
              <a:t>, а </a:t>
            </a:r>
            <a:r>
              <a:rPr sz="900" dirty="0" err="1"/>
              <a:t>також</a:t>
            </a:r>
            <a:r>
              <a:rPr sz="900" dirty="0"/>
              <a:t> у </a:t>
            </a:r>
            <a:r>
              <a:rPr sz="900" dirty="0" err="1"/>
              <a:t>разі</a:t>
            </a:r>
            <a:r>
              <a:rPr sz="900" dirty="0"/>
              <a:t> </a:t>
            </a:r>
            <a:r>
              <a:rPr sz="900" dirty="0" err="1"/>
              <a:t>наявності</a:t>
            </a:r>
            <a:r>
              <a:rPr sz="900" dirty="0"/>
              <a:t> </a:t>
            </a:r>
            <a:r>
              <a:rPr sz="900" dirty="0" err="1"/>
              <a:t>хоча</a:t>
            </a:r>
            <a:r>
              <a:rPr sz="900" dirty="0"/>
              <a:t> б </a:t>
            </a:r>
            <a:r>
              <a:rPr sz="900" dirty="0" err="1"/>
              <a:t>одного</a:t>
            </a:r>
            <a:r>
              <a:rPr sz="900" dirty="0"/>
              <a:t> </a:t>
            </a:r>
            <a:r>
              <a:rPr sz="900" dirty="0" err="1"/>
              <a:t>випадку</a:t>
            </a:r>
            <a:r>
              <a:rPr sz="900" dirty="0"/>
              <a:t> </a:t>
            </a:r>
            <a:r>
              <a:rPr sz="900" dirty="0" err="1"/>
              <a:t>відмови</a:t>
            </a:r>
            <a:r>
              <a:rPr sz="900" dirty="0"/>
              <a:t> </a:t>
            </a:r>
            <a:r>
              <a:rPr sz="900" dirty="0" err="1"/>
              <a:t>даного</a:t>
            </a:r>
            <a:r>
              <a:rPr sz="900" dirty="0"/>
              <a:t> </a:t>
            </a:r>
            <a:r>
              <a:rPr sz="900" dirty="0" err="1"/>
              <a:t>учасника</a:t>
            </a:r>
            <a:r>
              <a:rPr sz="900" dirty="0"/>
              <a:t> </a:t>
            </a:r>
            <a:r>
              <a:rPr sz="900" dirty="0" err="1"/>
              <a:t>від</a:t>
            </a:r>
            <a:r>
              <a:rPr sz="900" dirty="0"/>
              <a:t> </a:t>
            </a:r>
            <a:r>
              <a:rPr sz="900" dirty="0" err="1"/>
              <a:t>підписання</a:t>
            </a:r>
            <a:r>
              <a:rPr sz="900" dirty="0"/>
              <a:t> </a:t>
            </a:r>
            <a:r>
              <a:rPr sz="900" dirty="0" err="1"/>
              <a:t>протоколу</a:t>
            </a:r>
            <a:r>
              <a:rPr sz="900" dirty="0"/>
              <a:t> </a:t>
            </a:r>
            <a:r>
              <a:rPr sz="900" dirty="0" err="1"/>
              <a:t>торгів</a:t>
            </a:r>
            <a:r>
              <a:rPr sz="900" dirty="0"/>
              <a:t>, </a:t>
            </a:r>
            <a:r>
              <a:rPr sz="900" dirty="0" err="1"/>
              <a:t>або</a:t>
            </a:r>
            <a:r>
              <a:rPr sz="900" dirty="0"/>
              <a:t> </a:t>
            </a:r>
            <a:r>
              <a:rPr sz="900" dirty="0" err="1"/>
              <a:t>договору</a:t>
            </a:r>
            <a:r>
              <a:rPr sz="900" dirty="0"/>
              <a:t> </a:t>
            </a:r>
            <a:r>
              <a:rPr sz="900" dirty="0" err="1"/>
              <a:t>оренди</a:t>
            </a:r>
            <a:r>
              <a:rPr sz="900" dirty="0"/>
              <a:t> </a:t>
            </a:r>
            <a:r>
              <a:rPr sz="900" dirty="0" err="1"/>
              <a:t>за</a:t>
            </a:r>
            <a:r>
              <a:rPr sz="900" dirty="0"/>
              <a:t> </a:t>
            </a:r>
            <a:r>
              <a:rPr sz="900" dirty="0" err="1"/>
              <a:t>іншими</a:t>
            </a:r>
            <a:r>
              <a:rPr sz="900" dirty="0"/>
              <a:t> </a:t>
            </a:r>
            <a:r>
              <a:rPr sz="900" dirty="0" err="1"/>
              <a:t>аукціонами</a:t>
            </a:r>
            <a:r>
              <a:rPr sz="900" dirty="0"/>
              <a:t> </a:t>
            </a:r>
            <a:r>
              <a:rPr sz="900" dirty="0" err="1"/>
              <a:t>Організатора</a:t>
            </a:r>
            <a:r>
              <a:rPr sz="900" dirty="0"/>
              <a:t>.</a:t>
            </a:r>
            <a:endParaRPr sz="900" dirty="0">
              <a:solidFill>
                <a:srgbClr val="FFFFFF"/>
              </a:solidFill>
            </a:endParaRPr>
          </a:p>
        </p:txBody>
      </p:sp>
      <p:sp>
        <p:nvSpPr>
          <p:cNvPr id="86" name="TextBox 34"/>
          <p:cNvSpPr txBox="1"/>
          <p:nvPr/>
        </p:nvSpPr>
        <p:spPr>
          <a:xfrm>
            <a:off x="134932" y="648120"/>
            <a:ext cx="9636136" cy="25783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t>4.  Умови лоту</a:t>
            </a:r>
          </a:p>
        </p:txBody>
      </p:sp>
      <p:sp>
        <p:nvSpPr>
          <p:cNvPr id="87" name="TextBox 22"/>
          <p:cNvSpPr txBox="1"/>
          <p:nvPr/>
        </p:nvSpPr>
        <p:spPr>
          <a:xfrm>
            <a:off x="144395" y="5092210"/>
            <a:ext cx="2424488" cy="4257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t>5. Вимоги до учасників</a:t>
            </a:r>
          </a:p>
        </p:txBody>
      </p:sp>
      <p:sp>
        <p:nvSpPr>
          <p:cNvPr id="89" name="5.1. До учасників електронного аукціону застосовуються умови, визначені Регламентом електронної торгової системи Prozorro.Продажі…"/>
          <p:cNvSpPr txBox="1"/>
          <p:nvPr/>
        </p:nvSpPr>
        <p:spPr>
          <a:xfrm>
            <a:off x="134158" y="5517943"/>
            <a:ext cx="2424488" cy="1296000"/>
          </a:xfrm>
          <a:prstGeom prst="rect">
            <a:avLst/>
          </a:prstGeom>
          <a:noFill/>
          <a:ln w="12700" cap="flat">
            <a:solidFill>
              <a:srgbClr val="00B0F0"/>
            </a:solidFill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lvl="1" indent="0" algn="just">
              <a:defRPr sz="800">
                <a:solidFill>
                  <a:srgbClr val="808080"/>
                </a:solidFill>
              </a:defRPr>
            </a:pPr>
            <a:r>
              <a:rPr sz="900" dirty="0"/>
              <a:t>5.1. </a:t>
            </a:r>
            <a:r>
              <a:rPr sz="900" dirty="0" err="1"/>
              <a:t>До</a:t>
            </a:r>
            <a:r>
              <a:rPr sz="900" dirty="0"/>
              <a:t> </a:t>
            </a:r>
            <a:r>
              <a:rPr sz="900" dirty="0" err="1"/>
              <a:t>учасників</a:t>
            </a:r>
            <a:r>
              <a:rPr sz="900" dirty="0"/>
              <a:t> </a:t>
            </a:r>
            <a:r>
              <a:rPr sz="900" dirty="0" err="1"/>
              <a:t>електронного</a:t>
            </a:r>
            <a:r>
              <a:rPr sz="900" dirty="0"/>
              <a:t> </a:t>
            </a:r>
            <a:r>
              <a:rPr sz="900" dirty="0" err="1"/>
              <a:t>аукціону</a:t>
            </a:r>
            <a:r>
              <a:rPr sz="900" dirty="0"/>
              <a:t> </a:t>
            </a:r>
            <a:r>
              <a:rPr sz="900" dirty="0" err="1"/>
              <a:t>застосовуються</a:t>
            </a:r>
            <a:r>
              <a:rPr sz="900" dirty="0"/>
              <a:t> </a:t>
            </a:r>
            <a:r>
              <a:rPr sz="900" dirty="0" err="1"/>
              <a:t>умови</a:t>
            </a:r>
            <a:r>
              <a:rPr sz="900" dirty="0"/>
              <a:t>, </a:t>
            </a:r>
            <a:r>
              <a:rPr sz="900" dirty="0" err="1"/>
              <a:t>визначені</a:t>
            </a:r>
            <a:r>
              <a:rPr sz="900" dirty="0"/>
              <a:t> </a:t>
            </a:r>
            <a:r>
              <a:rPr sz="900" dirty="0" err="1"/>
              <a:t>Регламентом</a:t>
            </a:r>
            <a:r>
              <a:rPr sz="900" dirty="0"/>
              <a:t> </a:t>
            </a:r>
            <a:r>
              <a:rPr sz="900" dirty="0" err="1"/>
              <a:t>електронної</a:t>
            </a:r>
            <a:r>
              <a:rPr sz="900" dirty="0"/>
              <a:t> </a:t>
            </a:r>
            <a:r>
              <a:rPr sz="900" dirty="0" err="1"/>
              <a:t>торгової</a:t>
            </a:r>
            <a:r>
              <a:rPr sz="900" dirty="0"/>
              <a:t> </a:t>
            </a:r>
            <a:r>
              <a:rPr sz="900" dirty="0" err="1"/>
              <a:t>системи</a:t>
            </a:r>
            <a:r>
              <a:rPr sz="900" dirty="0"/>
              <a:t> </a:t>
            </a:r>
            <a:r>
              <a:rPr sz="900" dirty="0" err="1"/>
              <a:t>Prozorro.Продажі</a:t>
            </a:r>
            <a:endParaRPr sz="900" dirty="0"/>
          </a:p>
          <a:p>
            <a:pPr lvl="1" indent="0" algn="just">
              <a:defRPr sz="800">
                <a:solidFill>
                  <a:srgbClr val="808080"/>
                </a:solidFill>
              </a:defRPr>
            </a:pPr>
            <a:r>
              <a:rPr sz="900" dirty="0"/>
              <a:t>5.2. </a:t>
            </a:r>
            <a:r>
              <a:rPr sz="900" dirty="0" err="1"/>
              <a:t>Після</a:t>
            </a:r>
            <a:r>
              <a:rPr sz="900" dirty="0"/>
              <a:t> </a:t>
            </a:r>
            <a:r>
              <a:rPr sz="900" dirty="0" err="1"/>
              <a:t>оголошення</a:t>
            </a:r>
            <a:r>
              <a:rPr sz="900" dirty="0"/>
              <a:t> </a:t>
            </a:r>
            <a:r>
              <a:rPr sz="900" dirty="0" err="1"/>
              <a:t>результатів</a:t>
            </a:r>
            <a:r>
              <a:rPr sz="900" dirty="0"/>
              <a:t> </a:t>
            </a:r>
            <a:r>
              <a:rPr sz="900" dirty="0" err="1"/>
              <a:t>аукціону</a:t>
            </a:r>
            <a:r>
              <a:rPr sz="900" dirty="0"/>
              <a:t> </a:t>
            </a:r>
            <a:r>
              <a:rPr sz="900" dirty="0" err="1"/>
              <a:t>Переможець</a:t>
            </a:r>
            <a:r>
              <a:rPr sz="900" dirty="0"/>
              <a:t> </a:t>
            </a:r>
            <a:r>
              <a:rPr sz="900" dirty="0" err="1"/>
              <a:t>діє</a:t>
            </a:r>
            <a:r>
              <a:rPr sz="900" dirty="0"/>
              <a:t> </a:t>
            </a:r>
            <a:r>
              <a:rPr sz="900" dirty="0" err="1"/>
              <a:t>згідно</a:t>
            </a:r>
            <a:r>
              <a:rPr sz="900" dirty="0"/>
              <a:t> та в </a:t>
            </a:r>
            <a:r>
              <a:rPr sz="900" dirty="0" err="1"/>
              <a:t>терміни</a:t>
            </a:r>
            <a:r>
              <a:rPr sz="900" dirty="0"/>
              <a:t>, </a:t>
            </a:r>
            <a:r>
              <a:rPr sz="900" dirty="0" err="1"/>
              <a:t>визначені</a:t>
            </a:r>
            <a:r>
              <a:rPr sz="900" dirty="0"/>
              <a:t> </a:t>
            </a:r>
            <a:r>
              <a:rPr sz="900" dirty="0" err="1"/>
              <a:t>Регламентом</a:t>
            </a:r>
            <a:r>
              <a:rPr sz="900" dirty="0"/>
              <a:t> </a:t>
            </a:r>
            <a:r>
              <a:rPr sz="900" dirty="0" err="1"/>
              <a:t>електронної</a:t>
            </a:r>
            <a:r>
              <a:rPr sz="900" dirty="0"/>
              <a:t> </a:t>
            </a:r>
            <a:r>
              <a:rPr sz="900" dirty="0" err="1"/>
              <a:t>торгової</a:t>
            </a:r>
            <a:r>
              <a:rPr sz="900" dirty="0"/>
              <a:t> </a:t>
            </a:r>
            <a:r>
              <a:rPr sz="900" dirty="0" err="1"/>
              <a:t>системи</a:t>
            </a:r>
            <a:r>
              <a:rPr sz="900" dirty="0"/>
              <a:t> </a:t>
            </a:r>
            <a:r>
              <a:rPr sz="900" dirty="0" err="1"/>
              <a:t>Prozorro.Продажі</a:t>
            </a:r>
            <a:endParaRPr sz="900" dirty="0"/>
          </a:p>
        </p:txBody>
      </p:sp>
      <p:sp>
        <p:nvSpPr>
          <p:cNvPr id="91" name="TextBox 32"/>
          <p:cNvSpPr txBox="1"/>
          <p:nvPr/>
        </p:nvSpPr>
        <p:spPr>
          <a:xfrm>
            <a:off x="2681056" y="5078267"/>
            <a:ext cx="4554245" cy="4616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100" b="1">
                <a:solidFill>
                  <a:srgbClr val="FFFFFF"/>
                </a:solidFill>
              </a:defRPr>
            </a:pPr>
            <a:r>
              <a:t> 6. </a:t>
            </a:r>
            <a:r>
              <a:rPr sz="1200"/>
              <a:t>Умови дискваліфікації Учасника, що визначений переможцем Електронного аукціону</a:t>
            </a:r>
          </a:p>
        </p:txBody>
      </p:sp>
      <p:sp>
        <p:nvSpPr>
          <p:cNvPr id="93" name="6.1. В разі невиконання Переможцем викладених вище умов, право на оренду анулюється, а учасник, що не виконав свої зобов’язання відсторонюється від участі у подальших торгах АТ «Укртелеком» строком на 2 місяці;…"/>
          <p:cNvSpPr txBox="1"/>
          <p:nvPr/>
        </p:nvSpPr>
        <p:spPr>
          <a:xfrm>
            <a:off x="2681056" y="5495738"/>
            <a:ext cx="4549066" cy="1338826"/>
          </a:xfrm>
          <a:prstGeom prst="rect">
            <a:avLst/>
          </a:prstGeom>
          <a:noFill/>
          <a:ln w="12700" cap="flat">
            <a:solidFill>
              <a:srgbClr val="00B0F0"/>
            </a:solidFill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lvl="1" indent="0" algn="just">
              <a:defRPr sz="800">
                <a:solidFill>
                  <a:srgbClr val="808080"/>
                </a:solidFill>
              </a:defRPr>
            </a:pPr>
            <a:r>
              <a:rPr sz="900" dirty="0"/>
              <a:t>6.1. В </a:t>
            </a:r>
            <a:r>
              <a:rPr sz="900" dirty="0" err="1"/>
              <a:t>разі</a:t>
            </a:r>
            <a:r>
              <a:rPr sz="900" dirty="0"/>
              <a:t> </a:t>
            </a:r>
            <a:r>
              <a:rPr sz="900" dirty="0" err="1"/>
              <a:t>невиконання</a:t>
            </a:r>
            <a:r>
              <a:rPr sz="900" dirty="0"/>
              <a:t> </a:t>
            </a:r>
            <a:r>
              <a:rPr sz="900" dirty="0" err="1"/>
              <a:t>Переможцем</a:t>
            </a:r>
            <a:r>
              <a:rPr sz="900" dirty="0"/>
              <a:t> </a:t>
            </a:r>
            <a:r>
              <a:rPr sz="900" dirty="0" err="1"/>
              <a:t>викладених</a:t>
            </a:r>
            <a:r>
              <a:rPr sz="900" dirty="0"/>
              <a:t> </a:t>
            </a:r>
            <a:r>
              <a:rPr sz="900" dirty="0" err="1"/>
              <a:t>вище</a:t>
            </a:r>
            <a:r>
              <a:rPr sz="900" dirty="0"/>
              <a:t> </a:t>
            </a:r>
            <a:r>
              <a:rPr sz="900" dirty="0" err="1"/>
              <a:t>умов</a:t>
            </a:r>
            <a:r>
              <a:rPr sz="900" dirty="0"/>
              <a:t>, </a:t>
            </a:r>
            <a:r>
              <a:rPr sz="900" dirty="0" err="1"/>
              <a:t>право</a:t>
            </a:r>
            <a:r>
              <a:rPr sz="900" dirty="0"/>
              <a:t> </a:t>
            </a:r>
            <a:r>
              <a:rPr sz="900" dirty="0" err="1"/>
              <a:t>на</a:t>
            </a:r>
            <a:r>
              <a:rPr sz="900" dirty="0"/>
              <a:t> </a:t>
            </a:r>
            <a:r>
              <a:rPr sz="900" dirty="0" err="1"/>
              <a:t>оренду</a:t>
            </a:r>
            <a:r>
              <a:rPr sz="900" dirty="0"/>
              <a:t> </a:t>
            </a:r>
            <a:r>
              <a:rPr sz="900" dirty="0" err="1"/>
              <a:t>анулюється</a:t>
            </a:r>
            <a:r>
              <a:rPr sz="900" dirty="0"/>
              <a:t>, а </a:t>
            </a:r>
            <a:r>
              <a:rPr sz="900" dirty="0" err="1"/>
              <a:t>учасник</a:t>
            </a:r>
            <a:r>
              <a:rPr sz="900" dirty="0"/>
              <a:t>, </a:t>
            </a:r>
            <a:r>
              <a:rPr sz="900" dirty="0" err="1"/>
              <a:t>що</a:t>
            </a:r>
            <a:r>
              <a:rPr sz="900" dirty="0"/>
              <a:t> </a:t>
            </a:r>
            <a:r>
              <a:rPr sz="900" dirty="0" err="1"/>
              <a:t>не</a:t>
            </a:r>
            <a:r>
              <a:rPr sz="900" dirty="0"/>
              <a:t> </a:t>
            </a:r>
            <a:r>
              <a:rPr sz="900" dirty="0" err="1"/>
              <a:t>виконав</a:t>
            </a:r>
            <a:r>
              <a:rPr sz="900" dirty="0"/>
              <a:t> </a:t>
            </a:r>
            <a:r>
              <a:rPr sz="900" dirty="0" err="1"/>
              <a:t>свої</a:t>
            </a:r>
            <a:r>
              <a:rPr sz="900" dirty="0"/>
              <a:t> </a:t>
            </a:r>
            <a:r>
              <a:rPr sz="900" dirty="0" err="1"/>
              <a:t>зобов’язання</a:t>
            </a:r>
            <a:r>
              <a:rPr sz="900" dirty="0"/>
              <a:t> </a:t>
            </a:r>
            <a:r>
              <a:rPr sz="900" dirty="0" err="1"/>
              <a:t>відсторонюється</a:t>
            </a:r>
            <a:r>
              <a:rPr sz="900" dirty="0"/>
              <a:t> </a:t>
            </a:r>
            <a:r>
              <a:rPr sz="900" dirty="0" err="1"/>
              <a:t>від</a:t>
            </a:r>
            <a:r>
              <a:rPr sz="900" dirty="0"/>
              <a:t> </a:t>
            </a:r>
            <a:r>
              <a:rPr sz="900" dirty="0" err="1"/>
              <a:t>участі</a:t>
            </a:r>
            <a:r>
              <a:rPr sz="900" dirty="0"/>
              <a:t> у </a:t>
            </a:r>
            <a:r>
              <a:rPr sz="900" dirty="0" err="1"/>
              <a:t>подальших</a:t>
            </a:r>
            <a:r>
              <a:rPr sz="900" dirty="0"/>
              <a:t> </a:t>
            </a:r>
            <a:r>
              <a:rPr sz="900" dirty="0" err="1"/>
              <a:t>торгах</a:t>
            </a:r>
            <a:r>
              <a:rPr sz="900" dirty="0"/>
              <a:t> АТ «</a:t>
            </a:r>
            <a:r>
              <a:rPr sz="900" dirty="0" err="1"/>
              <a:t>Укртелеком</a:t>
            </a:r>
            <a:r>
              <a:rPr sz="900" dirty="0"/>
              <a:t>» </a:t>
            </a:r>
            <a:r>
              <a:rPr sz="900" dirty="0" err="1"/>
              <a:t>строком</a:t>
            </a:r>
            <a:r>
              <a:rPr sz="900" dirty="0"/>
              <a:t> </a:t>
            </a:r>
            <a:r>
              <a:rPr sz="900" dirty="0" err="1"/>
              <a:t>на</a:t>
            </a:r>
            <a:r>
              <a:rPr sz="900" dirty="0"/>
              <a:t> 2 </a:t>
            </a:r>
            <a:r>
              <a:rPr sz="900" dirty="0" err="1"/>
              <a:t>місяці</a:t>
            </a:r>
            <a:r>
              <a:rPr sz="900" dirty="0"/>
              <a:t>;</a:t>
            </a:r>
            <a:endParaRPr sz="900" dirty="0">
              <a:solidFill>
                <a:srgbClr val="FFFFFF"/>
              </a:solidFill>
            </a:endParaRPr>
          </a:p>
          <a:p>
            <a:pPr lvl="1" indent="0" algn="just">
              <a:defRPr sz="800">
                <a:solidFill>
                  <a:srgbClr val="808080"/>
                </a:solidFill>
              </a:defRPr>
            </a:pPr>
            <a:r>
              <a:rPr sz="900" dirty="0"/>
              <a:t>6.2. </a:t>
            </a:r>
            <a:r>
              <a:rPr sz="900" dirty="0" err="1"/>
              <a:t>Наявність</a:t>
            </a:r>
            <a:r>
              <a:rPr sz="900" dirty="0"/>
              <a:t> </a:t>
            </a:r>
            <a:r>
              <a:rPr sz="900" dirty="0" err="1"/>
              <a:t>ознак</a:t>
            </a:r>
            <a:r>
              <a:rPr sz="900" dirty="0"/>
              <a:t> </a:t>
            </a:r>
            <a:r>
              <a:rPr sz="900" dirty="0" err="1"/>
              <a:t>здійснення</a:t>
            </a:r>
            <a:r>
              <a:rPr sz="900" dirty="0"/>
              <a:t> </a:t>
            </a:r>
            <a:r>
              <a:rPr sz="900" dirty="0" err="1"/>
              <a:t>незаконного</a:t>
            </a:r>
            <a:r>
              <a:rPr sz="900" dirty="0"/>
              <a:t> </a:t>
            </a:r>
            <a:r>
              <a:rPr sz="900" dirty="0" err="1"/>
              <a:t>підприємництва</a:t>
            </a:r>
            <a:r>
              <a:rPr sz="900" dirty="0"/>
              <a:t>;</a:t>
            </a:r>
            <a:endParaRPr sz="900" dirty="0">
              <a:solidFill>
                <a:srgbClr val="FFFFFF"/>
              </a:solidFill>
            </a:endParaRPr>
          </a:p>
          <a:p>
            <a:pPr lvl="1" indent="0" algn="just">
              <a:defRPr sz="800">
                <a:solidFill>
                  <a:srgbClr val="808080"/>
                </a:solidFill>
              </a:defRPr>
            </a:pPr>
            <a:r>
              <a:rPr sz="900" dirty="0"/>
              <a:t>6.3. </a:t>
            </a:r>
            <a:r>
              <a:rPr sz="900" dirty="0" err="1"/>
              <a:t>Наявність</a:t>
            </a:r>
            <a:r>
              <a:rPr sz="900" dirty="0"/>
              <a:t> </a:t>
            </a:r>
            <a:r>
              <a:rPr sz="900" dirty="0" err="1"/>
              <a:t>інформації</a:t>
            </a:r>
            <a:r>
              <a:rPr sz="900" dirty="0"/>
              <a:t> </a:t>
            </a:r>
            <a:r>
              <a:rPr sz="900" dirty="0" err="1"/>
              <a:t>про</a:t>
            </a:r>
            <a:r>
              <a:rPr sz="900" dirty="0"/>
              <a:t> </a:t>
            </a:r>
            <a:r>
              <a:rPr sz="900" dirty="0" err="1"/>
              <a:t>факти</a:t>
            </a:r>
            <a:r>
              <a:rPr sz="900" dirty="0"/>
              <a:t> </a:t>
            </a:r>
            <a:r>
              <a:rPr sz="900" dirty="0" err="1"/>
              <a:t>здійснення</a:t>
            </a:r>
            <a:r>
              <a:rPr sz="900" dirty="0"/>
              <a:t> </a:t>
            </a:r>
            <a:r>
              <a:rPr sz="900" dirty="0" err="1"/>
              <a:t>Учасником</a:t>
            </a:r>
            <a:r>
              <a:rPr sz="900" dirty="0"/>
              <a:t> (</a:t>
            </a:r>
            <a:r>
              <a:rPr sz="900" dirty="0" err="1"/>
              <a:t>керівниками</a:t>
            </a:r>
            <a:r>
              <a:rPr sz="900" dirty="0"/>
              <a:t>, </a:t>
            </a:r>
            <a:r>
              <a:rPr sz="900" dirty="0" err="1"/>
              <a:t>засновниками</a:t>
            </a:r>
            <a:r>
              <a:rPr sz="900" dirty="0"/>
              <a:t> </a:t>
            </a:r>
            <a:r>
              <a:rPr sz="900" dirty="0" err="1"/>
              <a:t>юридичної</a:t>
            </a:r>
            <a:r>
              <a:rPr sz="900" dirty="0"/>
              <a:t> </a:t>
            </a:r>
            <a:r>
              <a:rPr sz="900" dirty="0" err="1"/>
              <a:t>особи</a:t>
            </a:r>
            <a:r>
              <a:rPr sz="900" dirty="0"/>
              <a:t>, </a:t>
            </a:r>
            <a:r>
              <a:rPr sz="900" dirty="0" err="1"/>
              <a:t>фізичною</a:t>
            </a:r>
            <a:r>
              <a:rPr sz="900" dirty="0"/>
              <a:t> </a:t>
            </a:r>
            <a:r>
              <a:rPr sz="900" dirty="0" err="1"/>
              <a:t>особою</a:t>
            </a:r>
            <a:r>
              <a:rPr sz="900" dirty="0"/>
              <a:t>) </a:t>
            </a:r>
            <a:r>
              <a:rPr sz="900" dirty="0" err="1"/>
              <a:t>шахрайських</a:t>
            </a:r>
            <a:r>
              <a:rPr sz="900" dirty="0"/>
              <a:t> </a:t>
            </a:r>
            <a:r>
              <a:rPr sz="900" dirty="0" err="1"/>
              <a:t>дій</a:t>
            </a:r>
            <a:r>
              <a:rPr sz="900" dirty="0"/>
              <a:t> та </a:t>
            </a:r>
            <a:r>
              <a:rPr sz="900" dirty="0" err="1"/>
              <a:t>інших</a:t>
            </a:r>
            <a:r>
              <a:rPr sz="900" dirty="0"/>
              <a:t> </a:t>
            </a:r>
            <a:r>
              <a:rPr sz="900" dirty="0" err="1"/>
              <a:t>злочинів</a:t>
            </a:r>
            <a:r>
              <a:rPr sz="900" dirty="0"/>
              <a:t> </a:t>
            </a:r>
            <a:r>
              <a:rPr sz="900" dirty="0" err="1"/>
              <a:t>відносно</a:t>
            </a:r>
            <a:r>
              <a:rPr sz="900" dirty="0"/>
              <a:t> </a:t>
            </a:r>
            <a:r>
              <a:rPr sz="900" dirty="0" err="1"/>
              <a:t>активів</a:t>
            </a:r>
            <a:r>
              <a:rPr sz="900" dirty="0"/>
              <a:t> </a:t>
            </a:r>
            <a:r>
              <a:rPr sz="900" dirty="0" err="1"/>
              <a:t>Товариства</a:t>
            </a:r>
            <a:r>
              <a:rPr sz="900" dirty="0"/>
              <a:t> </a:t>
            </a:r>
            <a:r>
              <a:rPr sz="900" dirty="0" err="1"/>
              <a:t>або</a:t>
            </a:r>
            <a:r>
              <a:rPr sz="900" dirty="0"/>
              <a:t> </a:t>
            </a:r>
            <a:r>
              <a:rPr sz="900" dirty="0" err="1"/>
              <a:t>їх</a:t>
            </a:r>
            <a:r>
              <a:rPr sz="900" dirty="0"/>
              <a:t> </a:t>
            </a:r>
            <a:r>
              <a:rPr sz="900" dirty="0" err="1"/>
              <a:t>причетність</a:t>
            </a:r>
            <a:r>
              <a:rPr sz="900" dirty="0"/>
              <a:t> </a:t>
            </a:r>
            <a:r>
              <a:rPr sz="900" dirty="0" err="1"/>
              <a:t>до</a:t>
            </a:r>
            <a:r>
              <a:rPr sz="900" dirty="0"/>
              <a:t> </a:t>
            </a:r>
            <a:r>
              <a:rPr sz="900" dirty="0" err="1"/>
              <a:t>таких</a:t>
            </a:r>
            <a:r>
              <a:rPr sz="900" dirty="0"/>
              <a:t> </a:t>
            </a:r>
            <a:r>
              <a:rPr sz="900" dirty="0" err="1"/>
              <a:t>дій</a:t>
            </a:r>
            <a:r>
              <a:rPr sz="900" dirty="0"/>
              <a:t>;</a:t>
            </a:r>
            <a:endParaRPr sz="900" dirty="0">
              <a:solidFill>
                <a:srgbClr val="FFFFFF"/>
              </a:solidFill>
            </a:endParaRPr>
          </a:p>
          <a:p>
            <a:pPr lvl="1" indent="0" algn="just">
              <a:defRPr sz="800">
                <a:solidFill>
                  <a:srgbClr val="808080"/>
                </a:solidFill>
              </a:defRPr>
            </a:pPr>
            <a:r>
              <a:rPr sz="900" dirty="0"/>
              <a:t>6.4. </a:t>
            </a:r>
            <a:r>
              <a:rPr sz="900" dirty="0" err="1"/>
              <a:t>Наявність</a:t>
            </a:r>
            <a:r>
              <a:rPr sz="900" dirty="0"/>
              <a:t> </a:t>
            </a:r>
            <a:r>
              <a:rPr sz="900" dirty="0" err="1"/>
              <a:t>інформації</a:t>
            </a:r>
            <a:r>
              <a:rPr sz="900" dirty="0"/>
              <a:t> </a:t>
            </a:r>
            <a:r>
              <a:rPr sz="900" dirty="0" err="1"/>
              <a:t>про</a:t>
            </a:r>
            <a:r>
              <a:rPr sz="900" dirty="0"/>
              <a:t> </a:t>
            </a:r>
            <a:r>
              <a:rPr sz="900" dirty="0" err="1"/>
              <a:t>факти</a:t>
            </a:r>
            <a:r>
              <a:rPr sz="900" dirty="0"/>
              <a:t> </a:t>
            </a:r>
            <a:r>
              <a:rPr sz="900" dirty="0" err="1"/>
              <a:t>порушення</a:t>
            </a:r>
            <a:r>
              <a:rPr sz="900" dirty="0"/>
              <a:t> </a:t>
            </a:r>
            <a:r>
              <a:rPr sz="900" dirty="0" err="1"/>
              <a:t>кримінальних</a:t>
            </a:r>
            <a:r>
              <a:rPr sz="900" dirty="0"/>
              <a:t> </a:t>
            </a:r>
            <a:r>
              <a:rPr sz="900" dirty="0" err="1"/>
              <a:t>справ</a:t>
            </a:r>
            <a:r>
              <a:rPr sz="900" dirty="0"/>
              <a:t> </a:t>
            </a:r>
            <a:r>
              <a:rPr sz="900" dirty="0" err="1"/>
              <a:t>відносно</a:t>
            </a:r>
            <a:r>
              <a:rPr sz="900" dirty="0"/>
              <a:t> </a:t>
            </a:r>
            <a:r>
              <a:rPr sz="900" dirty="0" err="1"/>
              <a:t>Учасника</a:t>
            </a:r>
            <a:r>
              <a:rPr sz="900" dirty="0"/>
              <a:t>, </a:t>
            </a:r>
            <a:r>
              <a:rPr sz="900" dirty="0" err="1"/>
              <a:t>які</a:t>
            </a:r>
            <a:r>
              <a:rPr sz="900" dirty="0"/>
              <a:t> </a:t>
            </a:r>
            <a:r>
              <a:rPr sz="900" dirty="0" err="1"/>
              <a:t>можуть</a:t>
            </a:r>
            <a:r>
              <a:rPr sz="900" dirty="0"/>
              <a:t> </a:t>
            </a:r>
            <a:r>
              <a:rPr sz="900" dirty="0" err="1"/>
              <a:t>вплинути</a:t>
            </a:r>
            <a:r>
              <a:rPr sz="900" dirty="0"/>
              <a:t> </a:t>
            </a:r>
            <a:r>
              <a:rPr sz="900" dirty="0" err="1"/>
              <a:t>на</a:t>
            </a:r>
            <a:r>
              <a:rPr sz="900" dirty="0"/>
              <a:t> </a:t>
            </a:r>
            <a:r>
              <a:rPr sz="900" dirty="0" err="1"/>
              <a:t>визнання</a:t>
            </a:r>
            <a:r>
              <a:rPr sz="900" dirty="0"/>
              <a:t> </a:t>
            </a:r>
            <a:r>
              <a:rPr sz="900" dirty="0" err="1"/>
              <a:t>договору</a:t>
            </a:r>
            <a:r>
              <a:rPr sz="900" dirty="0"/>
              <a:t> </a:t>
            </a:r>
            <a:r>
              <a:rPr sz="900" dirty="0" err="1"/>
              <a:t>оренди</a:t>
            </a:r>
            <a:r>
              <a:rPr sz="900" dirty="0"/>
              <a:t> </a:t>
            </a:r>
            <a:r>
              <a:rPr sz="900" dirty="0" err="1"/>
              <a:t>не</a:t>
            </a:r>
            <a:r>
              <a:rPr sz="900" dirty="0"/>
              <a:t> </a:t>
            </a:r>
            <a:r>
              <a:rPr sz="900" dirty="0" err="1"/>
              <a:t>дійсним</a:t>
            </a:r>
            <a:r>
              <a:rPr sz="900" dirty="0"/>
              <a:t>;</a:t>
            </a:r>
          </a:p>
        </p:txBody>
      </p:sp>
      <p:sp>
        <p:nvSpPr>
          <p:cNvPr id="95" name="TextBox 35"/>
          <p:cNvSpPr txBox="1"/>
          <p:nvPr/>
        </p:nvSpPr>
        <p:spPr>
          <a:xfrm>
            <a:off x="7352533" y="5092209"/>
            <a:ext cx="2418533" cy="4257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 b="1">
                <a:solidFill>
                  <a:srgbClr val="FFFFFF"/>
                </a:solidFill>
              </a:defRPr>
            </a:pPr>
            <a:r>
              <a:t>7. Контактні дані з питань оренди</a:t>
            </a:r>
          </a:p>
        </p:txBody>
      </p:sp>
      <p:sp>
        <p:nvSpPr>
          <p:cNvPr id="97" name="0-800-509-100 – гаряча лінія…"/>
          <p:cNvSpPr txBox="1"/>
          <p:nvPr/>
        </p:nvSpPr>
        <p:spPr>
          <a:xfrm>
            <a:off x="7361992" y="5539931"/>
            <a:ext cx="2409074" cy="1296000"/>
          </a:xfrm>
          <a:prstGeom prst="rect">
            <a:avLst/>
          </a:prstGeom>
          <a:noFill/>
          <a:ln w="12700" cap="flat">
            <a:solidFill>
              <a:srgbClr val="00B0F0"/>
            </a:solidFill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defRPr sz="900">
                <a:solidFill>
                  <a:srgbClr val="808080"/>
                </a:solidFill>
              </a:defRPr>
            </a:pPr>
            <a:r>
              <a:rPr dirty="0"/>
              <a:t>0-800-509-100 – </a:t>
            </a:r>
            <a:r>
              <a:rPr dirty="0" err="1"/>
              <a:t>гаряча</a:t>
            </a:r>
            <a:r>
              <a:rPr dirty="0"/>
              <a:t> </a:t>
            </a:r>
            <a:r>
              <a:rPr dirty="0" err="1"/>
              <a:t>лінія</a:t>
            </a:r>
            <a:endParaRPr dirty="0"/>
          </a:p>
          <a:p>
            <a:pPr>
              <a:defRPr sz="900">
                <a:solidFill>
                  <a:srgbClr val="808080"/>
                </a:solidFill>
              </a:defRPr>
            </a:pPr>
            <a:r>
              <a:rPr dirty="0"/>
              <a:t>091-114-04-65 – </a:t>
            </a:r>
            <a:r>
              <a:rPr dirty="0" err="1"/>
              <a:t>корпоративний</a:t>
            </a:r>
            <a:endParaRPr dirty="0"/>
          </a:p>
          <a:p>
            <a:pPr>
              <a:defRPr sz="900">
                <a:solidFill>
                  <a:srgbClr val="808080"/>
                </a:solidFill>
              </a:defRPr>
            </a:pPr>
            <a:r>
              <a:rPr dirty="0"/>
              <a:t>e-mail: </a:t>
            </a:r>
            <a:r>
              <a:rPr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property@ukrtelecom.ua</a:t>
            </a:r>
          </a:p>
        </p:txBody>
      </p:sp>
      <p:sp>
        <p:nvSpPr>
          <p:cNvPr id="99" name="Заголовок 117"/>
          <p:cNvSpPr txBox="1">
            <a:spLocks noGrp="1"/>
          </p:cNvSpPr>
          <p:nvPr>
            <p:ph type="title"/>
          </p:nvPr>
        </p:nvSpPr>
        <p:spPr>
          <a:xfrm>
            <a:off x="206540" y="82852"/>
            <a:ext cx="8576172" cy="3474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defRPr>
                <a:solidFill>
                  <a:srgbClr val="00BBDF"/>
                </a:solidFill>
              </a:defRPr>
            </a:pPr>
            <a:r>
              <a:rPr dirty="0" err="1"/>
              <a:t>Оренда</a:t>
            </a:r>
            <a:r>
              <a:rPr dirty="0"/>
              <a:t> –</a:t>
            </a:r>
            <a:r>
              <a:rPr spc="-100" dirty="0"/>
              <a:t> </a:t>
            </a:r>
            <a:r>
              <a:rPr dirty="0" err="1">
                <a:solidFill>
                  <a:srgbClr val="808080"/>
                </a:solidFill>
              </a:rPr>
              <a:t>приміщення</a:t>
            </a:r>
            <a:r>
              <a:rPr dirty="0">
                <a:solidFill>
                  <a:srgbClr val="808080"/>
                </a:solidFill>
              </a:rPr>
              <a:t> </a:t>
            </a:r>
            <a:r>
              <a:rPr dirty="0" err="1">
                <a:solidFill>
                  <a:srgbClr val="808080"/>
                </a:solidFill>
              </a:rPr>
              <a:t>на</a:t>
            </a:r>
            <a:r>
              <a:rPr dirty="0">
                <a:solidFill>
                  <a:srgbClr val="808080"/>
                </a:solidFill>
              </a:rPr>
              <a:t> 1-му </a:t>
            </a:r>
            <a:r>
              <a:rPr dirty="0" err="1">
                <a:solidFill>
                  <a:srgbClr val="808080"/>
                </a:solidFill>
              </a:rPr>
              <a:t>поверсі</a:t>
            </a:r>
            <a:r>
              <a:rPr dirty="0">
                <a:solidFill>
                  <a:srgbClr val="7E7E7E"/>
                </a:solidFill>
              </a:rPr>
              <a:t>, </a:t>
            </a:r>
            <a:r>
              <a:rPr dirty="0" err="1">
                <a:solidFill>
                  <a:srgbClr val="7E7E7E"/>
                </a:solidFill>
              </a:rPr>
              <a:t>площею</a:t>
            </a:r>
            <a:r>
              <a:rPr dirty="0">
                <a:solidFill>
                  <a:srgbClr val="7E7E7E"/>
                </a:solidFill>
              </a:rPr>
              <a:t> – 70,70 </a:t>
            </a:r>
            <a:r>
              <a:rPr dirty="0" err="1">
                <a:solidFill>
                  <a:srgbClr val="7E7E7E"/>
                </a:solidFill>
              </a:rPr>
              <a:t>кв.м</a:t>
            </a:r>
            <a:r>
              <a:rPr spc="-100" dirty="0">
                <a:solidFill>
                  <a:srgbClr val="7E7E7E"/>
                </a:solidFill>
              </a:rPr>
              <a:t> </a:t>
            </a:r>
            <a:r>
              <a:rPr dirty="0">
                <a:solidFill>
                  <a:srgbClr val="7E7E7E"/>
                </a:solidFill>
              </a:rPr>
              <a:t>(В)</a:t>
            </a:r>
            <a:br>
              <a:rPr dirty="0">
                <a:solidFill>
                  <a:srgbClr val="7E7E7E"/>
                </a:solidFill>
              </a:rPr>
            </a:br>
            <a:r>
              <a:rPr dirty="0">
                <a:solidFill>
                  <a:srgbClr val="7E7E7E"/>
                </a:solidFill>
              </a:rPr>
              <a:t>м. </a:t>
            </a:r>
            <a:r>
              <a:rPr dirty="0" err="1">
                <a:solidFill>
                  <a:srgbClr val="7E7E7E"/>
                </a:solidFill>
              </a:rPr>
              <a:t>Київ</a:t>
            </a:r>
            <a:r>
              <a:rPr dirty="0">
                <a:solidFill>
                  <a:srgbClr val="7E7E7E"/>
                </a:solidFill>
              </a:rPr>
              <a:t>, </a:t>
            </a:r>
            <a:r>
              <a:rPr dirty="0" err="1">
                <a:solidFill>
                  <a:srgbClr val="7E7E7E"/>
                </a:solidFill>
              </a:rPr>
              <a:t>вул</a:t>
            </a:r>
            <a:r>
              <a:rPr dirty="0">
                <a:solidFill>
                  <a:srgbClr val="7E7E7E"/>
                </a:solidFill>
              </a:rPr>
              <a:t>. </a:t>
            </a:r>
            <a:r>
              <a:rPr dirty="0" err="1">
                <a:solidFill>
                  <a:srgbClr val="7E7E7E"/>
                </a:solidFill>
              </a:rPr>
              <a:t>Курінного</a:t>
            </a:r>
            <a:r>
              <a:rPr dirty="0">
                <a:solidFill>
                  <a:srgbClr val="7E7E7E"/>
                </a:solidFill>
              </a:rPr>
              <a:t> </a:t>
            </a:r>
            <a:r>
              <a:rPr dirty="0" err="1">
                <a:solidFill>
                  <a:srgbClr val="7E7E7E"/>
                </a:solidFill>
              </a:rPr>
              <a:t>Петра</a:t>
            </a:r>
            <a:r>
              <a:rPr dirty="0">
                <a:solidFill>
                  <a:srgbClr val="7E7E7E"/>
                </a:solidFill>
              </a:rPr>
              <a:t>, 2Б, </a:t>
            </a:r>
            <a:r>
              <a:rPr dirty="0" err="1">
                <a:solidFill>
                  <a:srgbClr val="7E7E7E"/>
                </a:solidFill>
              </a:rPr>
              <a:t>літ</a:t>
            </a:r>
            <a:r>
              <a:rPr dirty="0">
                <a:solidFill>
                  <a:srgbClr val="7E7E7E"/>
                </a:solidFill>
              </a:rPr>
              <a:t>. «А» (</a:t>
            </a:r>
            <a:r>
              <a:rPr dirty="0" err="1">
                <a:solidFill>
                  <a:srgbClr val="7E7E7E"/>
                </a:solidFill>
              </a:rPr>
              <a:t>Святошинський</a:t>
            </a:r>
            <a:r>
              <a:rPr dirty="0">
                <a:solidFill>
                  <a:srgbClr val="7E7E7E"/>
                </a:solidFill>
              </a:rPr>
              <a:t> р-н)</a:t>
            </a:r>
          </a:p>
        </p:txBody>
      </p:sp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853" y="133877"/>
            <a:ext cx="1091213" cy="349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1010</Words>
  <Application>Microsoft Office PowerPoint</Application>
  <PresentationFormat>Аркуш A4 (210x297 мм)</PresentationFormat>
  <Paragraphs>64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Оренда – приміщення на 1-му поверсі, площею – 70,70 кв.м (В)  м. Київ, вул. Курінного Петра, 2Б, літ. «А» (Святошинський р-н)</vt:lpstr>
      <vt:lpstr>Оренда – приміщення на 1-му поверсі, площею – 70,70 кв.м (В) м. Київ, вул. Курінного Петра, 2Б, літ. «А» (Святошинський р-н)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Оренда – приміщення на 1-му поверсі, площею – 70,70 кв.м (В)  м. Київ, вул. Курінного Петра, 2Б, літ. «А» (Святошинський р-н)</dc:title>
  <cp:lastModifiedBy>Афанасьєв Дмитро Володимирович</cp:lastModifiedBy>
  <cp:revision>2</cp:revision>
  <dcterms:modified xsi:type="dcterms:W3CDTF">2025-04-08T09:21:54Z</dcterms:modified>
</cp:coreProperties>
</file>