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
  </p:notesMasterIdLst>
  <p:sldIdLst>
    <p:sldId id="266" r:id="rId2"/>
    <p:sldId id="269" r:id="rId3"/>
    <p:sldId id="265" r:id="rId4"/>
  </p:sldIdLst>
  <p:sldSz cx="9906000" cy="6858000" type="A4"/>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EF3C6B"/>
    <a:srgbClr val="F69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0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7A2256F-B0B8-4140-A8E6-E3B748184422}" type="datetimeFigureOut">
              <a:rPr lang="uk-UA" smtClean="0"/>
              <a:t>07.12.2022</a:t>
            </a:fld>
            <a:endParaRPr lang="uk-UA" dirty="0"/>
          </a:p>
        </p:txBody>
      </p:sp>
      <p:sp>
        <p:nvSpPr>
          <p:cNvPr id="4" name="Образ слайда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F34BF0-36F8-4099-BD70-13FD4438D3F7}" type="slidenum">
              <a:rPr lang="uk-UA" smtClean="0"/>
              <a:t>‹#›</a:t>
            </a:fld>
            <a:endParaRPr lang="uk-UA" dirty="0"/>
          </a:p>
        </p:txBody>
      </p:sp>
    </p:spTree>
    <p:extLst>
      <p:ext uri="{BB962C8B-B14F-4D97-AF65-F5344CB8AC3E}">
        <p14:creationId xmlns:p14="http://schemas.microsoft.com/office/powerpoint/2010/main" val="245044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4F34BF0-36F8-4099-BD70-13FD4438D3F7}" type="slidenum">
              <a:rPr lang="uk-UA" smtClean="0"/>
              <a:t>1</a:t>
            </a:fld>
            <a:endParaRPr lang="uk-UA" dirty="0"/>
          </a:p>
        </p:txBody>
      </p:sp>
    </p:spTree>
    <p:extLst>
      <p:ext uri="{BB962C8B-B14F-4D97-AF65-F5344CB8AC3E}">
        <p14:creationId xmlns:p14="http://schemas.microsoft.com/office/powerpoint/2010/main" val="176281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4F34BF0-36F8-4099-BD70-13FD4438D3F7}" type="slidenum">
              <a:rPr lang="uk-UA" smtClean="0"/>
              <a:t>2</a:t>
            </a:fld>
            <a:endParaRPr lang="uk-UA" dirty="0"/>
          </a:p>
        </p:txBody>
      </p:sp>
    </p:spTree>
    <p:extLst>
      <p:ext uri="{BB962C8B-B14F-4D97-AF65-F5344CB8AC3E}">
        <p14:creationId xmlns:p14="http://schemas.microsoft.com/office/powerpoint/2010/main" val="103177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43271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43349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369658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125359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259508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390983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166225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312485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316367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220281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DFA92ED-B67C-4EBB-A272-33D91F681314}" type="datetimeFigureOut">
              <a:rPr lang="ru-RU" smtClean="0"/>
              <a:t>07.12.2022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A99F9F9-AE2C-43C8-9AC8-D420AAF86755}" type="slidenum">
              <a:rPr lang="ru-RU" smtClean="0"/>
              <a:t>‹#›</a:t>
            </a:fld>
            <a:endParaRPr lang="ru-RU" dirty="0"/>
          </a:p>
        </p:txBody>
      </p:sp>
    </p:spTree>
    <p:extLst>
      <p:ext uri="{BB962C8B-B14F-4D97-AF65-F5344CB8AC3E}">
        <p14:creationId xmlns:p14="http://schemas.microsoft.com/office/powerpoint/2010/main" val="45966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A92ED-B67C-4EBB-A272-33D91F681314}" type="datetimeFigureOut">
              <a:rPr lang="ru-RU" smtClean="0"/>
              <a:t>07.12.2022</a:t>
            </a:fld>
            <a:endParaRPr lang="ru-RU"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9F9F9-AE2C-43C8-9AC8-D420AAF86755}" type="slidenum">
              <a:rPr lang="ru-RU" smtClean="0"/>
              <a:t>‹#›</a:t>
            </a:fld>
            <a:endParaRPr lang="ru-RU" dirty="0"/>
          </a:p>
        </p:txBody>
      </p:sp>
    </p:spTree>
    <p:extLst>
      <p:ext uri="{BB962C8B-B14F-4D97-AF65-F5344CB8AC3E}">
        <p14:creationId xmlns:p14="http://schemas.microsoft.com/office/powerpoint/2010/main" val="33854839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mailto:property@ukrtelecom.u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Прямая соединительная линия 43"/>
          <p:cNvCxnSpPr/>
          <p:nvPr/>
        </p:nvCxnSpPr>
        <p:spPr>
          <a:xfrm>
            <a:off x="250135" y="673961"/>
            <a:ext cx="9377598" cy="0"/>
          </a:xfrm>
          <a:prstGeom prst="line">
            <a:avLst/>
          </a:prstGeom>
          <a:ln w="38100">
            <a:solidFill>
              <a:srgbClr val="00BCDF"/>
            </a:solidFill>
          </a:ln>
        </p:spPr>
        <p:style>
          <a:lnRef idx="1">
            <a:schemeClr val="accent1"/>
          </a:lnRef>
          <a:fillRef idx="0">
            <a:schemeClr val="accent1"/>
          </a:fillRef>
          <a:effectRef idx="0">
            <a:schemeClr val="accent1"/>
          </a:effectRef>
          <a:fontRef idx="minor">
            <a:schemeClr val="tx1"/>
          </a:fontRef>
        </p:style>
      </p:cxnSp>
      <p:sp>
        <p:nvSpPr>
          <p:cNvPr id="8" name="Заголовок 117"/>
          <p:cNvSpPr>
            <a:spLocks noGrp="1"/>
          </p:cNvSpPr>
          <p:nvPr>
            <p:ph type="title"/>
          </p:nvPr>
        </p:nvSpPr>
        <p:spPr>
          <a:xfrm>
            <a:off x="143165" y="32927"/>
            <a:ext cx="8414670" cy="514647"/>
          </a:xfrm>
        </p:spPr>
        <p:txBody>
          <a:bodyPr>
            <a:noAutofit/>
          </a:bodyPr>
          <a:lstStyle/>
          <a:p>
            <a:pPr>
              <a:lnSpc>
                <a:spcPct val="120000"/>
              </a:lnSpc>
            </a:pPr>
            <a:r>
              <a:rPr lang="uk-UA" sz="1625" b="1" dirty="0">
                <a:solidFill>
                  <a:srgbClr val="00BCDF"/>
                </a:solidFill>
                <a:latin typeface="Arial" pitchFamily="34" charset="0"/>
                <a:cs typeface="Arial" pitchFamily="34" charset="0"/>
              </a:rPr>
              <a:t>Оренда – </a:t>
            </a:r>
            <a:r>
              <a:rPr lang="uk-UA" sz="1625" b="1" dirty="0">
                <a:solidFill>
                  <a:schemeClr val="tx1">
                    <a:lumMod val="50000"/>
                    <a:lumOff val="50000"/>
                  </a:schemeClr>
                </a:solidFill>
                <a:latin typeface="Arial" pitchFamily="34" charset="0"/>
                <a:cs typeface="Arial" pitchFamily="34" charset="0"/>
              </a:rPr>
              <a:t>приміщення</a:t>
            </a:r>
            <a:r>
              <a:rPr lang="ru-RU" sz="1625" b="1" dirty="0">
                <a:solidFill>
                  <a:schemeClr val="tx1">
                    <a:lumMod val="50000"/>
                    <a:lumOff val="50000"/>
                  </a:schemeClr>
                </a:solidFill>
                <a:latin typeface="Arial" pitchFamily="34" charset="0"/>
                <a:cs typeface="Arial" pitchFamily="34" charset="0"/>
              </a:rPr>
              <a:t> 1-го та 2-го поверху </a:t>
            </a:r>
            <a:r>
              <a:rPr lang="uk-UA" sz="1625" b="1" dirty="0">
                <a:solidFill>
                  <a:schemeClr val="tx1">
                    <a:lumMod val="50000"/>
                    <a:lumOff val="50000"/>
                  </a:schemeClr>
                </a:solidFill>
                <a:latin typeface="Arial" pitchFamily="34" charset="0"/>
                <a:cs typeface="Arial" pitchFamily="34" charset="0"/>
              </a:rPr>
              <a:t>будівлі</a:t>
            </a:r>
            <a:r>
              <a:rPr lang="ru-RU"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площею</a:t>
            </a:r>
            <a:r>
              <a:rPr lang="en-US"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250,90 </a:t>
            </a:r>
            <a:r>
              <a:rPr lang="uk-UA" sz="1800" b="1" dirty="0">
                <a:solidFill>
                  <a:schemeClr val="bg1">
                    <a:lumMod val="50000"/>
                  </a:schemeClr>
                </a:solidFill>
              </a:rPr>
              <a:t>м</a:t>
            </a:r>
            <a:r>
              <a:rPr lang="uk-UA" sz="1800" b="1" baseline="30000" dirty="0">
                <a:solidFill>
                  <a:schemeClr val="bg1">
                    <a:lumMod val="50000"/>
                  </a:schemeClr>
                </a:solidFill>
              </a:rPr>
              <a:t>2 </a:t>
            </a:r>
            <a:r>
              <a:rPr lang="ru-RU" sz="1800" b="1" dirty="0">
                <a:solidFill>
                  <a:schemeClr val="tx1">
                    <a:lumMod val="50000"/>
                    <a:lumOff val="50000"/>
                  </a:schemeClr>
                </a:solidFill>
                <a:latin typeface="Arial" pitchFamily="34" charset="0"/>
                <a:cs typeface="Arial" pitchFamily="34" charset="0"/>
              </a:rPr>
              <a:t>(</a:t>
            </a:r>
            <a:r>
              <a:rPr lang="uk-UA" sz="1800" b="1" dirty="0">
                <a:solidFill>
                  <a:schemeClr val="tx1">
                    <a:lumMod val="50000"/>
                    <a:lumOff val="50000"/>
                  </a:schemeClr>
                </a:solidFill>
                <a:latin typeface="Arial" pitchFamily="34" charset="0"/>
                <a:cs typeface="Arial" pitchFamily="34" charset="0"/>
              </a:rPr>
              <a:t>П</a:t>
            </a:r>
            <a:r>
              <a:rPr lang="ru-RU" sz="1800" b="1" dirty="0">
                <a:solidFill>
                  <a:schemeClr val="tx1">
                    <a:lumMod val="50000"/>
                    <a:lumOff val="50000"/>
                  </a:schemeClr>
                </a:solidFill>
                <a:latin typeface="Arial" pitchFamily="34" charset="0"/>
                <a:cs typeface="Arial" pitchFamily="34" charset="0"/>
              </a:rPr>
              <a:t>)</a:t>
            </a:r>
            <a:br>
              <a:rPr lang="uk-UA" sz="1800" b="1" baseline="30000" dirty="0">
                <a:solidFill>
                  <a:schemeClr val="bg1">
                    <a:lumMod val="50000"/>
                  </a:schemeClr>
                </a:solidFill>
              </a:rPr>
            </a:br>
            <a:r>
              <a:rPr lang="ru-RU" sz="1625" b="1" dirty="0">
                <a:solidFill>
                  <a:schemeClr val="tx1">
                    <a:lumMod val="50000"/>
                    <a:lumOff val="50000"/>
                  </a:schemeClr>
                </a:solidFill>
                <a:latin typeface="Arial" pitchFamily="34" charset="0"/>
                <a:cs typeface="Arial" pitchFamily="34" charset="0"/>
              </a:rPr>
              <a:t>м. </a:t>
            </a:r>
            <a:r>
              <a:rPr lang="ru-RU" sz="1625" b="1" dirty="0" err="1">
                <a:solidFill>
                  <a:schemeClr val="tx1">
                    <a:lumMod val="50000"/>
                    <a:lumOff val="50000"/>
                  </a:schemeClr>
                </a:solidFill>
                <a:latin typeface="Arial" pitchFamily="34" charset="0"/>
                <a:cs typeface="Arial" pitchFamily="34" charset="0"/>
              </a:rPr>
              <a:t>Київ</a:t>
            </a:r>
            <a:r>
              <a:rPr lang="ru-RU" sz="1625" b="1" dirty="0">
                <a:solidFill>
                  <a:schemeClr val="tx1">
                    <a:lumMod val="50000"/>
                    <a:lumOff val="50000"/>
                  </a:schemeClr>
                </a:solidFill>
                <a:latin typeface="Arial" pitchFamily="34" charset="0"/>
                <a:cs typeface="Arial" pitchFamily="34" charset="0"/>
              </a:rPr>
              <a:t>, </a:t>
            </a:r>
            <a:r>
              <a:rPr lang="ru-RU" sz="1625" b="1" dirty="0" err="1">
                <a:solidFill>
                  <a:schemeClr val="tx1">
                    <a:lumMod val="50000"/>
                    <a:lumOff val="50000"/>
                  </a:schemeClr>
                </a:solidFill>
                <a:latin typeface="Arial" pitchFamily="34" charset="0"/>
                <a:cs typeface="Arial" pitchFamily="34" charset="0"/>
              </a:rPr>
              <a:t>вул</a:t>
            </a:r>
            <a:r>
              <a:rPr lang="ru-RU"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Василя Макуха </a:t>
            </a:r>
            <a:r>
              <a:rPr lang="ru-RU" sz="1625" b="1" dirty="0">
                <a:solidFill>
                  <a:schemeClr val="tx1">
                    <a:lumMod val="50000"/>
                    <a:lumOff val="50000"/>
                  </a:schemeClr>
                </a:solidFill>
                <a:latin typeface="Arial" pitchFamily="34" charset="0"/>
                <a:cs typeface="Arial" pitchFamily="34" charset="0"/>
              </a:rPr>
              <a:t>(</a:t>
            </a:r>
            <a:r>
              <a:rPr lang="uk-UA" sz="1625" b="1" dirty="0">
                <a:solidFill>
                  <a:schemeClr val="tx1">
                    <a:lumMod val="50000"/>
                    <a:lumOff val="50000"/>
                  </a:schemeClr>
                </a:solidFill>
                <a:latin typeface="Arial" pitchFamily="34" charset="0"/>
                <a:cs typeface="Arial" pitchFamily="34" charset="0"/>
              </a:rPr>
              <a:t>Івана</a:t>
            </a:r>
            <a:r>
              <a:rPr lang="ru-RU" sz="1625" b="1" dirty="0">
                <a:solidFill>
                  <a:schemeClr val="tx1">
                    <a:lumMod val="50000"/>
                    <a:lumOff val="50000"/>
                  </a:schemeClr>
                </a:solidFill>
                <a:latin typeface="Arial" pitchFamily="34" charset="0"/>
                <a:cs typeface="Arial" pitchFamily="34" charset="0"/>
              </a:rPr>
              <a:t> Шевцова), 5</a:t>
            </a:r>
            <a:endParaRPr lang="uk-UA" sz="1625" b="1" dirty="0">
              <a:solidFill>
                <a:schemeClr val="tx1">
                  <a:lumMod val="50000"/>
                  <a:lumOff val="50000"/>
                </a:schemeClr>
              </a:solidFill>
              <a:latin typeface="Arial" pitchFamily="34" charset="0"/>
              <a:cs typeface="Arial" pitchFamily="34" charset="0"/>
            </a:endParaRPr>
          </a:p>
        </p:txBody>
      </p:sp>
      <p:sp>
        <p:nvSpPr>
          <p:cNvPr id="14" name="TextBox 13"/>
          <p:cNvSpPr txBox="1"/>
          <p:nvPr/>
        </p:nvSpPr>
        <p:spPr>
          <a:xfrm>
            <a:off x="216489" y="862412"/>
            <a:ext cx="5456342" cy="276999"/>
          </a:xfrm>
          <a:prstGeom prst="rect">
            <a:avLst/>
          </a:prstGeom>
          <a:solidFill>
            <a:srgbClr val="00B0F0"/>
          </a:solidFill>
        </p:spPr>
        <p:txBody>
          <a:bodyPr wrap="square" rtlCol="0">
            <a:spAutoFit/>
          </a:bodyPr>
          <a:lstStyle/>
          <a:p>
            <a:pPr algn="ctr"/>
            <a:r>
              <a:rPr lang="uk-UA" sz="1200" b="1" dirty="0">
                <a:solidFill>
                  <a:schemeClr val="bg1"/>
                </a:solidFill>
              </a:rPr>
              <a:t>1. Фото</a:t>
            </a:r>
          </a:p>
        </p:txBody>
      </p:sp>
      <p:pic>
        <p:nvPicPr>
          <p:cNvPr id="19" name="Рисунок 18"/>
          <p:cNvPicPr>
            <a:picLocks noChangeAspect="1"/>
          </p:cNvPicPr>
          <p:nvPr/>
        </p:nvPicPr>
        <p:blipFill>
          <a:blip r:embed="rId3"/>
          <a:stretch>
            <a:fillRect/>
          </a:stretch>
        </p:blipFill>
        <p:spPr>
          <a:xfrm>
            <a:off x="9102552" y="183604"/>
            <a:ext cx="643229" cy="426035"/>
          </a:xfrm>
          <a:prstGeom prst="rect">
            <a:avLst/>
          </a:prstGeom>
        </p:spPr>
      </p:pic>
      <p:sp>
        <p:nvSpPr>
          <p:cNvPr id="25" name="Прямоугольник 24"/>
          <p:cNvSpPr/>
          <p:nvPr/>
        </p:nvSpPr>
        <p:spPr>
          <a:xfrm>
            <a:off x="5761735" y="1195630"/>
            <a:ext cx="4051400" cy="276717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5000"/>
              </a:lnSpc>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Пропонуються до оренди приміщення</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1-го та 2-го поверху</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будівлі</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літ. «А», </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площею</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250,90</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uk-UA" sz="1000" dirty="0">
                <a:solidFill>
                  <a:schemeClr val="bg1">
                    <a:lumMod val="50000"/>
                  </a:schemeClr>
                </a:solidFill>
              </a:rPr>
              <a:t>м</a:t>
            </a:r>
            <a:r>
              <a:rPr lang="uk-UA" sz="1000" baseline="30000" dirty="0">
                <a:solidFill>
                  <a:schemeClr val="bg1">
                    <a:lumMod val="50000"/>
                  </a:schemeClr>
                </a:solidFill>
              </a:rPr>
              <a:t>2</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Будівля розташована у Шевченківському районі, 5 хвилин від ст. м. Берестейська, зупинки маршрутного транспорту, трамваю, магазини, кафе, аптеки, середній автомобільний і пішохідний потоки. Доступ</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до приміщень 24/7</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Вхід з двору.</a:t>
            </a:r>
          </a:p>
          <a:p>
            <a:pPr algn="just">
              <a:lnSpc>
                <a:spcPct val="115000"/>
              </a:lnSpc>
            </a:pPr>
            <a:endPar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uk-UA" sz="1000"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Характеристики</a:t>
            </a: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кількість поверхів – 3;</a:t>
            </a: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сан. вузол, каналізація, теплозабезпечення – присутнє;</a:t>
            </a: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площа будівлі – літ. «А» - 3399,50 </a:t>
            </a:r>
            <a:r>
              <a:rPr lang="uk-UA" sz="1000" dirty="0">
                <a:solidFill>
                  <a:schemeClr val="bg1">
                    <a:lumMod val="50000"/>
                  </a:schemeClr>
                </a:solidFill>
              </a:rPr>
              <a:t>м</a:t>
            </a:r>
            <a:r>
              <a:rPr lang="uk-UA" sz="1000" baseline="30000" dirty="0">
                <a:solidFill>
                  <a:schemeClr val="bg1">
                    <a:lumMod val="50000"/>
                  </a:schemeClr>
                </a:solidFill>
              </a:rPr>
              <a:t>2</a:t>
            </a: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опалення централізоване (міське);</a:t>
            </a: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земельна ділянка – 0,2097 га</a:t>
            </a:r>
            <a:r>
              <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39310" indent="-139310">
              <a:buFont typeface="Arial" panose="020B0604020202020204" pitchFamily="34" charset="0"/>
              <a:buChar char="•"/>
            </a:pPr>
            <a:r>
              <a:rPr lang="uk-UA"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енерго потужність – 15 кВт.</a:t>
            </a:r>
            <a:endParaRPr lang="ru-RU"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p:cNvSpPr txBox="1"/>
          <p:nvPr/>
        </p:nvSpPr>
        <p:spPr>
          <a:xfrm>
            <a:off x="5761735" y="862412"/>
            <a:ext cx="4039791" cy="276999"/>
          </a:xfrm>
          <a:prstGeom prst="rect">
            <a:avLst/>
          </a:prstGeom>
          <a:solidFill>
            <a:srgbClr val="00B0F0"/>
          </a:solidFill>
          <a:ln>
            <a:solidFill>
              <a:srgbClr val="00B0F0"/>
            </a:solidFill>
          </a:ln>
        </p:spPr>
        <p:txBody>
          <a:bodyPr wrap="square" rtlCol="0">
            <a:spAutoFit/>
          </a:bodyPr>
          <a:lstStyle/>
          <a:p>
            <a:pPr algn="ctr"/>
            <a:r>
              <a:rPr lang="uk-UA" sz="1200" b="1" dirty="0">
                <a:solidFill>
                  <a:schemeClr val="bg1"/>
                </a:solidFill>
              </a:rPr>
              <a:t>2. Опис лоту</a:t>
            </a:r>
          </a:p>
        </p:txBody>
      </p:sp>
      <p:sp>
        <p:nvSpPr>
          <p:cNvPr id="16" name="TextBox 15"/>
          <p:cNvSpPr txBox="1"/>
          <p:nvPr/>
        </p:nvSpPr>
        <p:spPr>
          <a:xfrm>
            <a:off x="5751062" y="3962805"/>
            <a:ext cx="4072747" cy="276999"/>
          </a:xfrm>
          <a:prstGeom prst="rect">
            <a:avLst/>
          </a:prstGeom>
          <a:solidFill>
            <a:srgbClr val="00B0F0"/>
          </a:solidFill>
          <a:ln>
            <a:solidFill>
              <a:srgbClr val="00B0F0"/>
            </a:solidFill>
          </a:ln>
        </p:spPr>
        <p:txBody>
          <a:bodyPr wrap="square" rtlCol="0">
            <a:spAutoFit/>
          </a:bodyPr>
          <a:lstStyle/>
          <a:p>
            <a:pPr algn="ctr"/>
            <a:r>
              <a:rPr lang="uk-UA" sz="1200" b="1" dirty="0">
                <a:solidFill>
                  <a:schemeClr val="bg1"/>
                </a:solidFill>
              </a:rPr>
              <a:t>3. Ключові умови лоту</a:t>
            </a:r>
          </a:p>
        </p:txBody>
      </p:sp>
      <p:graphicFrame>
        <p:nvGraphicFramePr>
          <p:cNvPr id="2" name="Таблица 1"/>
          <p:cNvGraphicFramePr>
            <a:graphicFrameLocks noGrp="1"/>
          </p:cNvGraphicFramePr>
          <p:nvPr>
            <p:extLst>
              <p:ext uri="{D42A27DB-BD31-4B8C-83A1-F6EECF244321}">
                <p14:modId xmlns:p14="http://schemas.microsoft.com/office/powerpoint/2010/main" val="4013409235"/>
              </p:ext>
            </p:extLst>
          </p:nvPr>
        </p:nvGraphicFramePr>
        <p:xfrm>
          <a:off x="5763202" y="4303376"/>
          <a:ext cx="4060607" cy="2457592"/>
        </p:xfrm>
        <a:graphic>
          <a:graphicData uri="http://schemas.openxmlformats.org/drawingml/2006/table">
            <a:tbl>
              <a:tblPr firstRow="1" bandRow="1">
                <a:tableStyleId>{5C22544A-7EE6-4342-B048-85BDC9FD1C3A}</a:tableStyleId>
              </a:tblPr>
              <a:tblGrid>
                <a:gridCol w="3286659">
                  <a:extLst>
                    <a:ext uri="{9D8B030D-6E8A-4147-A177-3AD203B41FA5}">
                      <a16:colId xmlns:a16="http://schemas.microsoft.com/office/drawing/2014/main" val="20000"/>
                    </a:ext>
                  </a:extLst>
                </a:gridCol>
                <a:gridCol w="773948">
                  <a:extLst>
                    <a:ext uri="{9D8B030D-6E8A-4147-A177-3AD203B41FA5}">
                      <a16:colId xmlns:a16="http://schemas.microsoft.com/office/drawing/2014/main" val="20001"/>
                    </a:ext>
                  </a:extLst>
                </a:gridCol>
              </a:tblGrid>
              <a:tr h="259812">
                <a:tc gridSpan="2">
                  <a:txBody>
                    <a:bodyPr/>
                    <a:lstStyle/>
                    <a:p>
                      <a:pPr marL="0" algn="l" defTabSz="914400" rtl="0" eaLnBrk="1" latinLnBrk="0" hangingPunct="1"/>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Адреса: </a:t>
                      </a:r>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03113,</a:t>
                      </a: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м. Київ, вул. Василя Макуха (Івана Шевцова), 5</a:t>
                      </a:r>
                      <a:endPar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9812">
                <a:tc gridSpan="2">
                  <a:txBody>
                    <a:bodyPr/>
                    <a:lstStyle/>
                    <a:p>
                      <a:pPr marL="0" algn="l" defTabSz="914400" rtl="0" eaLnBrk="1" latinLnBrk="0" hangingPunct="1"/>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Назва:</a:t>
                      </a:r>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приміщення </a:t>
                      </a:r>
                      <a:r>
                        <a:rPr lang="en-US"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a:t>
                      </a:r>
                      <a:r>
                        <a:rPr lang="ru-RU"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-го та 2-го поверху</a:t>
                      </a:r>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площею </a:t>
                      </a:r>
                      <a:r>
                        <a:rPr lang="en-US"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250,9</a:t>
                      </a:r>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0</a:t>
                      </a:r>
                      <a:r>
                        <a:rPr lang="en-US"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uk-UA" sz="1000" dirty="0">
                          <a:solidFill>
                            <a:schemeClr val="bg1">
                              <a:lumMod val="50000"/>
                            </a:schemeClr>
                          </a:solidFill>
                        </a:rPr>
                        <a:t>м</a:t>
                      </a:r>
                      <a:r>
                        <a:rPr lang="uk-UA" sz="1000" baseline="30000" dirty="0">
                          <a:solidFill>
                            <a:schemeClr val="bg1">
                              <a:lumMod val="50000"/>
                            </a:schemeClr>
                          </a:solidFill>
                        </a:rPr>
                        <a:t>2</a:t>
                      </a:r>
                      <a:endPar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uk-UA"/>
                    </a:p>
                  </a:txBody>
                  <a:tcPr/>
                </a:tc>
                <a:extLst>
                  <a:ext uri="{0D108BD9-81ED-4DB2-BD59-A6C34878D82A}">
                    <a16:rowId xmlns:a16="http://schemas.microsoft.com/office/drawing/2014/main" val="10001"/>
                  </a:ext>
                </a:extLst>
              </a:tr>
              <a:tr h="259812">
                <a:tc>
                  <a:txBody>
                    <a:bodyPr/>
                    <a:lstStyle/>
                    <a:p>
                      <a:pPr marL="0" algn="l" defTabSz="914400" rtl="0" eaLnBrk="1" latinLnBrk="0" hangingPunct="1"/>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 загальна, кв.</a:t>
                      </a:r>
                      <a:r>
                        <a:rPr lang="uk-UA" sz="1000" b="1" kern="1200" baseline="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м. </a:t>
                      </a:r>
                      <a:endPar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3399,50</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 пропонована до оренди, кв. м.</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250,90</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Початкова ставка оренди за 1 кв.</a:t>
                      </a:r>
                      <a:r>
                        <a:rPr lang="uk-UA" sz="1000" b="1" kern="1200" baseline="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м.</a:t>
                      </a: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грн. з ПДВ</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218,65</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Початкова орендна плата в 1 міс, грн. з ПДВ</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54 859,29</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Розмір гарантійного внеску, грн. з ПДВ</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32 915,57</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9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Крок аукціону, грн. з ПДВ</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uk-UA" sz="1000" b="0" kern="1200" noProof="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550,00</a:t>
                      </a:r>
                      <a:endPar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98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000" b="1"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При оцінці наданих конкурсних пропозицій застосовуватиметься критерій – найвища ціна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endParaRPr lang="uk-UA" sz="1000" b="0" kern="1200" noProof="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4" name="Рисунок 3">
            <a:extLst>
              <a:ext uri="{FF2B5EF4-FFF2-40B4-BE49-F238E27FC236}">
                <a16:creationId xmlns:a16="http://schemas.microsoft.com/office/drawing/2014/main" id="{8005A8FD-32AB-4FD4-9407-A020C4918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9640" y="1195630"/>
            <a:ext cx="2643192" cy="2055223"/>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537" y="1195630"/>
            <a:ext cx="2729200" cy="2059854"/>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8171" y="3289946"/>
            <a:ext cx="2644659" cy="2369791"/>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537" y="3307489"/>
            <a:ext cx="2727732" cy="2368027"/>
          </a:xfrm>
          <a:prstGeom prst="rect">
            <a:avLst/>
          </a:prstGeom>
        </p:spPr>
      </p:pic>
    </p:spTree>
    <p:extLst>
      <p:ext uri="{BB962C8B-B14F-4D97-AF65-F5344CB8AC3E}">
        <p14:creationId xmlns:p14="http://schemas.microsoft.com/office/powerpoint/2010/main" val="204343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Прямая соединительная линия 43"/>
          <p:cNvCxnSpPr/>
          <p:nvPr/>
        </p:nvCxnSpPr>
        <p:spPr>
          <a:xfrm>
            <a:off x="250135" y="673961"/>
            <a:ext cx="9377598" cy="0"/>
          </a:xfrm>
          <a:prstGeom prst="line">
            <a:avLst/>
          </a:prstGeom>
          <a:ln w="38100">
            <a:solidFill>
              <a:srgbClr val="00BCDF"/>
            </a:solidFill>
          </a:ln>
        </p:spPr>
        <p:style>
          <a:lnRef idx="1">
            <a:schemeClr val="accent1"/>
          </a:lnRef>
          <a:fillRef idx="0">
            <a:schemeClr val="accent1"/>
          </a:fillRef>
          <a:effectRef idx="0">
            <a:schemeClr val="accent1"/>
          </a:effectRef>
          <a:fontRef idx="minor">
            <a:schemeClr val="tx1"/>
          </a:fontRef>
        </p:style>
      </p:cxnSp>
      <p:sp>
        <p:nvSpPr>
          <p:cNvPr id="8" name="Заголовок 117"/>
          <p:cNvSpPr>
            <a:spLocks noGrp="1"/>
          </p:cNvSpPr>
          <p:nvPr>
            <p:ph type="title"/>
          </p:nvPr>
        </p:nvSpPr>
        <p:spPr>
          <a:xfrm>
            <a:off x="160219" y="9710"/>
            <a:ext cx="8576172" cy="514647"/>
          </a:xfrm>
        </p:spPr>
        <p:txBody>
          <a:bodyPr>
            <a:noAutofit/>
          </a:bodyPr>
          <a:lstStyle/>
          <a:p>
            <a:pPr>
              <a:lnSpc>
                <a:spcPct val="120000"/>
              </a:lnSpc>
            </a:pPr>
            <a:r>
              <a:rPr lang="uk-UA" sz="1625" b="1" dirty="0">
                <a:solidFill>
                  <a:srgbClr val="00BCDF"/>
                </a:solidFill>
                <a:latin typeface="Arial" pitchFamily="34" charset="0"/>
                <a:cs typeface="Arial" pitchFamily="34" charset="0"/>
              </a:rPr>
              <a:t>Оренда – </a:t>
            </a:r>
            <a:r>
              <a:rPr lang="uk-UA" sz="1625" b="1" dirty="0">
                <a:solidFill>
                  <a:schemeClr val="tx1">
                    <a:lumMod val="50000"/>
                    <a:lumOff val="50000"/>
                  </a:schemeClr>
                </a:solidFill>
                <a:latin typeface="Arial" pitchFamily="34" charset="0"/>
                <a:cs typeface="Arial" pitchFamily="34" charset="0"/>
              </a:rPr>
              <a:t>приміщення</a:t>
            </a:r>
            <a:r>
              <a:rPr lang="ru-RU" sz="1625" b="1" dirty="0">
                <a:solidFill>
                  <a:schemeClr val="tx1">
                    <a:lumMod val="50000"/>
                    <a:lumOff val="50000"/>
                  </a:schemeClr>
                </a:solidFill>
                <a:latin typeface="Arial" pitchFamily="34" charset="0"/>
                <a:cs typeface="Arial" pitchFamily="34" charset="0"/>
              </a:rPr>
              <a:t> 1-го та 2-го поверху </a:t>
            </a:r>
            <a:r>
              <a:rPr lang="uk-UA" sz="1625" b="1" dirty="0">
                <a:solidFill>
                  <a:schemeClr val="tx1">
                    <a:lumMod val="50000"/>
                    <a:lumOff val="50000"/>
                  </a:schemeClr>
                </a:solidFill>
                <a:latin typeface="Arial" pitchFamily="34" charset="0"/>
                <a:cs typeface="Arial" pitchFamily="34" charset="0"/>
              </a:rPr>
              <a:t>будівлі</a:t>
            </a:r>
            <a:r>
              <a:rPr lang="ru-RU"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площею</a:t>
            </a:r>
            <a:r>
              <a:rPr lang="en-US"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250,90 </a:t>
            </a:r>
            <a:r>
              <a:rPr lang="uk-UA" sz="1800" b="1" dirty="0">
                <a:solidFill>
                  <a:schemeClr val="bg1">
                    <a:lumMod val="50000"/>
                  </a:schemeClr>
                </a:solidFill>
              </a:rPr>
              <a:t>м</a:t>
            </a:r>
            <a:r>
              <a:rPr lang="uk-UA" sz="1800" b="1" baseline="30000" dirty="0">
                <a:solidFill>
                  <a:schemeClr val="bg1">
                    <a:lumMod val="50000"/>
                  </a:schemeClr>
                </a:solidFill>
              </a:rPr>
              <a:t>2 </a:t>
            </a:r>
            <a:r>
              <a:rPr lang="ru-RU" sz="1800" b="1" dirty="0">
                <a:solidFill>
                  <a:schemeClr val="tx1">
                    <a:lumMod val="50000"/>
                    <a:lumOff val="50000"/>
                  </a:schemeClr>
                </a:solidFill>
                <a:latin typeface="Arial" pitchFamily="34" charset="0"/>
                <a:cs typeface="Arial" pitchFamily="34" charset="0"/>
              </a:rPr>
              <a:t>(</a:t>
            </a:r>
            <a:r>
              <a:rPr lang="uk-UA" sz="1800" b="1" dirty="0">
                <a:solidFill>
                  <a:schemeClr val="tx1">
                    <a:lumMod val="50000"/>
                    <a:lumOff val="50000"/>
                  </a:schemeClr>
                </a:solidFill>
                <a:latin typeface="Arial" pitchFamily="34" charset="0"/>
                <a:cs typeface="Arial" pitchFamily="34" charset="0"/>
              </a:rPr>
              <a:t>П</a:t>
            </a:r>
            <a:r>
              <a:rPr lang="ru-RU" sz="1800" b="1" dirty="0">
                <a:solidFill>
                  <a:schemeClr val="tx1">
                    <a:lumMod val="50000"/>
                    <a:lumOff val="50000"/>
                  </a:schemeClr>
                </a:solidFill>
                <a:latin typeface="Arial" pitchFamily="34" charset="0"/>
                <a:cs typeface="Arial" pitchFamily="34" charset="0"/>
              </a:rPr>
              <a:t>)</a:t>
            </a:r>
            <a:br>
              <a:rPr lang="uk-UA" sz="1800" b="1" baseline="30000" dirty="0">
                <a:solidFill>
                  <a:schemeClr val="bg1">
                    <a:lumMod val="50000"/>
                  </a:schemeClr>
                </a:solidFill>
              </a:rPr>
            </a:br>
            <a:r>
              <a:rPr lang="ru-RU" sz="1625" b="1" dirty="0">
                <a:solidFill>
                  <a:schemeClr val="tx1">
                    <a:lumMod val="50000"/>
                    <a:lumOff val="50000"/>
                  </a:schemeClr>
                </a:solidFill>
                <a:latin typeface="Arial" pitchFamily="34" charset="0"/>
                <a:cs typeface="Arial" pitchFamily="34" charset="0"/>
              </a:rPr>
              <a:t>м. Київ, вул. </a:t>
            </a:r>
            <a:r>
              <a:rPr lang="uk-UA" sz="1625" b="1" dirty="0">
                <a:solidFill>
                  <a:schemeClr val="tx1">
                    <a:lumMod val="50000"/>
                    <a:lumOff val="50000"/>
                  </a:schemeClr>
                </a:solidFill>
                <a:latin typeface="Arial" pitchFamily="34" charset="0"/>
                <a:cs typeface="Arial" pitchFamily="34" charset="0"/>
              </a:rPr>
              <a:t>Василя Макуха </a:t>
            </a:r>
            <a:r>
              <a:rPr lang="ru-RU" sz="1625" b="1" dirty="0">
                <a:solidFill>
                  <a:schemeClr val="tx1">
                    <a:lumMod val="50000"/>
                    <a:lumOff val="50000"/>
                  </a:schemeClr>
                </a:solidFill>
                <a:latin typeface="Arial" pitchFamily="34" charset="0"/>
                <a:cs typeface="Arial" pitchFamily="34" charset="0"/>
              </a:rPr>
              <a:t>(</a:t>
            </a:r>
            <a:r>
              <a:rPr lang="uk-UA" sz="1625" b="1" dirty="0">
                <a:solidFill>
                  <a:schemeClr val="tx1">
                    <a:lumMod val="50000"/>
                    <a:lumOff val="50000"/>
                  </a:schemeClr>
                </a:solidFill>
                <a:latin typeface="Arial" pitchFamily="34" charset="0"/>
                <a:cs typeface="Arial" pitchFamily="34" charset="0"/>
              </a:rPr>
              <a:t>Івана</a:t>
            </a:r>
            <a:r>
              <a:rPr lang="ru-RU" sz="1625" b="1" dirty="0">
                <a:solidFill>
                  <a:schemeClr val="tx1">
                    <a:lumMod val="50000"/>
                    <a:lumOff val="50000"/>
                  </a:schemeClr>
                </a:solidFill>
                <a:latin typeface="Arial" pitchFamily="34" charset="0"/>
                <a:cs typeface="Arial" pitchFamily="34" charset="0"/>
              </a:rPr>
              <a:t> Шевцова), 5</a:t>
            </a:r>
            <a:endParaRPr lang="uk-UA" sz="1625" b="1" dirty="0">
              <a:solidFill>
                <a:schemeClr val="tx1">
                  <a:lumMod val="50000"/>
                  <a:lumOff val="50000"/>
                </a:schemeClr>
              </a:solidFill>
              <a:latin typeface="Arial" pitchFamily="34" charset="0"/>
              <a:cs typeface="Arial" pitchFamily="34" charset="0"/>
            </a:endParaRPr>
          </a:p>
        </p:txBody>
      </p:sp>
      <p:sp>
        <p:nvSpPr>
          <p:cNvPr id="14" name="TextBox 13"/>
          <p:cNvSpPr txBox="1"/>
          <p:nvPr/>
        </p:nvSpPr>
        <p:spPr>
          <a:xfrm>
            <a:off x="211537" y="736244"/>
            <a:ext cx="9411244" cy="276999"/>
          </a:xfrm>
          <a:prstGeom prst="rect">
            <a:avLst/>
          </a:prstGeom>
          <a:solidFill>
            <a:srgbClr val="00B0F0"/>
          </a:solidFill>
        </p:spPr>
        <p:txBody>
          <a:bodyPr wrap="square" rtlCol="0">
            <a:spAutoFit/>
          </a:bodyPr>
          <a:lstStyle/>
          <a:p>
            <a:pPr algn="ctr"/>
            <a:r>
              <a:rPr lang="uk-UA" sz="1200" b="1" dirty="0">
                <a:solidFill>
                  <a:schemeClr val="bg1"/>
                </a:solidFill>
              </a:rPr>
              <a:t>1. Фото</a:t>
            </a:r>
          </a:p>
        </p:txBody>
      </p:sp>
      <p:pic>
        <p:nvPicPr>
          <p:cNvPr id="19" name="Рисунок 18"/>
          <p:cNvPicPr>
            <a:picLocks noChangeAspect="1"/>
          </p:cNvPicPr>
          <p:nvPr/>
        </p:nvPicPr>
        <p:blipFill>
          <a:blip r:embed="rId3"/>
          <a:stretch>
            <a:fillRect/>
          </a:stretch>
        </p:blipFill>
        <p:spPr>
          <a:xfrm>
            <a:off x="9102552" y="183604"/>
            <a:ext cx="643229" cy="426035"/>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37" y="1094768"/>
            <a:ext cx="3870936" cy="262263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87" y="3859612"/>
            <a:ext cx="4040331" cy="2815553"/>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6486" y="2959265"/>
            <a:ext cx="1698439" cy="1800694"/>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9199" y="4824411"/>
            <a:ext cx="1745375" cy="1881124"/>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8850" y="4794042"/>
            <a:ext cx="1696932" cy="1881123"/>
          </a:xfrm>
          <a:prstGeom prst="rect">
            <a:avLst/>
          </a:prstGeom>
        </p:spPr>
      </p:pic>
      <p:pic>
        <p:nvPicPr>
          <p:cNvPr id="17" name="Рисунок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9199" y="2959265"/>
            <a:ext cx="1745375" cy="1800694"/>
          </a:xfrm>
          <a:prstGeom prst="rect">
            <a:avLst/>
          </a:prstGeom>
        </p:spPr>
      </p:pic>
      <p:pic>
        <p:nvPicPr>
          <p:cNvPr id="18" name="Рисунок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6486" y="4805205"/>
            <a:ext cx="1698439" cy="1881124"/>
          </a:xfrm>
          <a:prstGeom prst="rect">
            <a:avLst/>
          </a:prstGeom>
        </p:spPr>
      </p:pic>
      <p:pic>
        <p:nvPicPr>
          <p:cNvPr id="2" name="Рисунок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1287" y="2959265"/>
            <a:ext cx="1714494" cy="1770454"/>
          </a:xfrm>
          <a:prstGeom prst="rect">
            <a:avLst/>
          </a:prstGeom>
        </p:spPr>
      </p:pic>
      <p:pic>
        <p:nvPicPr>
          <p:cNvPr id="3" name="Рисунок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96486" y="1072132"/>
            <a:ext cx="1698439" cy="1828244"/>
          </a:xfrm>
          <a:prstGeom prst="rect">
            <a:avLst/>
          </a:prstGeom>
        </p:spPr>
      </p:pic>
      <p:pic>
        <p:nvPicPr>
          <p:cNvPr id="4" name="Рисунок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49199" y="1072132"/>
            <a:ext cx="1745375" cy="1822681"/>
          </a:xfrm>
          <a:prstGeom prst="rect">
            <a:avLst/>
          </a:prstGeom>
        </p:spPr>
      </p:pic>
      <p:pic>
        <p:nvPicPr>
          <p:cNvPr id="5" name="Рисунок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26784" y="1102420"/>
            <a:ext cx="1714494" cy="1792393"/>
          </a:xfrm>
          <a:prstGeom prst="rect">
            <a:avLst/>
          </a:prstGeom>
        </p:spPr>
      </p:pic>
    </p:spTree>
    <p:extLst>
      <p:ext uri="{BB962C8B-B14F-4D97-AF65-F5344CB8AC3E}">
        <p14:creationId xmlns:p14="http://schemas.microsoft.com/office/powerpoint/2010/main" val="263622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Прямая соединительная линия 43"/>
          <p:cNvCxnSpPr/>
          <p:nvPr/>
        </p:nvCxnSpPr>
        <p:spPr>
          <a:xfrm flipV="1">
            <a:off x="206236" y="555745"/>
            <a:ext cx="9493528" cy="6647"/>
          </a:xfrm>
          <a:prstGeom prst="line">
            <a:avLst/>
          </a:prstGeom>
          <a:ln w="38100">
            <a:solidFill>
              <a:srgbClr val="00BCDF"/>
            </a:solidFill>
          </a:ln>
        </p:spPr>
        <p:style>
          <a:lnRef idx="1">
            <a:schemeClr val="accent1"/>
          </a:lnRef>
          <a:fillRef idx="0">
            <a:schemeClr val="accent1"/>
          </a:fillRef>
          <a:effectRef idx="0">
            <a:schemeClr val="accent1"/>
          </a:effectRef>
          <a:fontRef idx="minor">
            <a:schemeClr val="tx1"/>
          </a:fontRef>
        </p:style>
      </p:cxnSp>
      <p:sp>
        <p:nvSpPr>
          <p:cNvPr id="8" name="Заголовок 117"/>
          <p:cNvSpPr>
            <a:spLocks noGrp="1"/>
          </p:cNvSpPr>
          <p:nvPr>
            <p:ph type="title"/>
          </p:nvPr>
        </p:nvSpPr>
        <p:spPr>
          <a:xfrm>
            <a:off x="113289" y="8295"/>
            <a:ext cx="8583848" cy="523765"/>
          </a:xfrm>
        </p:spPr>
        <p:txBody>
          <a:bodyPr>
            <a:noAutofit/>
          </a:bodyPr>
          <a:lstStyle/>
          <a:p>
            <a:pPr>
              <a:lnSpc>
                <a:spcPct val="120000"/>
              </a:lnSpc>
            </a:pPr>
            <a:r>
              <a:rPr lang="uk-UA" sz="1625" b="1" dirty="0">
                <a:solidFill>
                  <a:srgbClr val="00BCDF"/>
                </a:solidFill>
                <a:latin typeface="Arial" pitchFamily="34" charset="0"/>
                <a:cs typeface="Arial" pitchFamily="34" charset="0"/>
              </a:rPr>
              <a:t>Оренда – </a:t>
            </a:r>
            <a:r>
              <a:rPr lang="uk-UA" sz="1625" b="1" dirty="0">
                <a:solidFill>
                  <a:schemeClr val="tx1">
                    <a:lumMod val="50000"/>
                    <a:lumOff val="50000"/>
                  </a:schemeClr>
                </a:solidFill>
                <a:latin typeface="Arial" pitchFamily="34" charset="0"/>
                <a:cs typeface="Arial" pitchFamily="34" charset="0"/>
              </a:rPr>
              <a:t>приміщення</a:t>
            </a:r>
            <a:r>
              <a:rPr lang="ru-RU" sz="1625" b="1" dirty="0">
                <a:solidFill>
                  <a:schemeClr val="tx1">
                    <a:lumMod val="50000"/>
                    <a:lumOff val="50000"/>
                  </a:schemeClr>
                </a:solidFill>
                <a:latin typeface="Arial" pitchFamily="34" charset="0"/>
                <a:cs typeface="Arial" pitchFamily="34" charset="0"/>
              </a:rPr>
              <a:t> 1-го та 2-го поверху </a:t>
            </a:r>
            <a:r>
              <a:rPr lang="uk-UA" sz="1625" b="1" dirty="0">
                <a:solidFill>
                  <a:schemeClr val="tx1">
                    <a:lumMod val="50000"/>
                    <a:lumOff val="50000"/>
                  </a:schemeClr>
                </a:solidFill>
                <a:latin typeface="Arial" pitchFamily="34" charset="0"/>
                <a:cs typeface="Arial" pitchFamily="34" charset="0"/>
              </a:rPr>
              <a:t>будівлі</a:t>
            </a:r>
            <a:r>
              <a:rPr lang="ru-RU"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площею</a:t>
            </a:r>
            <a:r>
              <a:rPr lang="en-US"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250,90 </a:t>
            </a:r>
            <a:r>
              <a:rPr lang="uk-UA" sz="1800" b="1" dirty="0">
                <a:solidFill>
                  <a:schemeClr val="bg1">
                    <a:lumMod val="50000"/>
                  </a:schemeClr>
                </a:solidFill>
              </a:rPr>
              <a:t>м</a:t>
            </a:r>
            <a:r>
              <a:rPr lang="uk-UA" sz="1800" b="1" baseline="30000" dirty="0">
                <a:solidFill>
                  <a:schemeClr val="bg1">
                    <a:lumMod val="50000"/>
                  </a:schemeClr>
                </a:solidFill>
              </a:rPr>
              <a:t>2 </a:t>
            </a:r>
            <a:r>
              <a:rPr lang="ru-RU" sz="1800" b="1" dirty="0">
                <a:solidFill>
                  <a:schemeClr val="tx1">
                    <a:lumMod val="50000"/>
                    <a:lumOff val="50000"/>
                  </a:schemeClr>
                </a:solidFill>
                <a:latin typeface="Arial" pitchFamily="34" charset="0"/>
                <a:cs typeface="Arial" pitchFamily="34" charset="0"/>
              </a:rPr>
              <a:t>(</a:t>
            </a:r>
            <a:r>
              <a:rPr lang="uk-UA" sz="1800" b="1" dirty="0">
                <a:solidFill>
                  <a:schemeClr val="tx1">
                    <a:lumMod val="50000"/>
                    <a:lumOff val="50000"/>
                  </a:schemeClr>
                </a:solidFill>
                <a:latin typeface="Arial" pitchFamily="34" charset="0"/>
                <a:cs typeface="Arial" pitchFamily="34" charset="0"/>
              </a:rPr>
              <a:t>П</a:t>
            </a:r>
            <a:r>
              <a:rPr lang="ru-RU" sz="1800" b="1" dirty="0">
                <a:solidFill>
                  <a:schemeClr val="tx1">
                    <a:lumMod val="50000"/>
                    <a:lumOff val="50000"/>
                  </a:schemeClr>
                </a:solidFill>
                <a:latin typeface="Arial" pitchFamily="34" charset="0"/>
                <a:cs typeface="Arial" pitchFamily="34" charset="0"/>
              </a:rPr>
              <a:t>)</a:t>
            </a:r>
            <a:br>
              <a:rPr lang="uk-UA" sz="1800" b="1" baseline="30000" dirty="0">
                <a:solidFill>
                  <a:schemeClr val="bg1">
                    <a:lumMod val="50000"/>
                  </a:schemeClr>
                </a:solidFill>
              </a:rPr>
            </a:br>
            <a:r>
              <a:rPr lang="ru-RU" sz="1625" b="1" dirty="0">
                <a:solidFill>
                  <a:schemeClr val="tx1">
                    <a:lumMod val="50000"/>
                    <a:lumOff val="50000"/>
                  </a:schemeClr>
                </a:solidFill>
                <a:latin typeface="Arial" pitchFamily="34" charset="0"/>
                <a:cs typeface="Arial" pitchFamily="34" charset="0"/>
              </a:rPr>
              <a:t>м. </a:t>
            </a:r>
            <a:r>
              <a:rPr lang="ru-RU" sz="1625" b="1" dirty="0" err="1">
                <a:solidFill>
                  <a:schemeClr val="tx1">
                    <a:lumMod val="50000"/>
                    <a:lumOff val="50000"/>
                  </a:schemeClr>
                </a:solidFill>
                <a:latin typeface="Arial" pitchFamily="34" charset="0"/>
                <a:cs typeface="Arial" pitchFamily="34" charset="0"/>
              </a:rPr>
              <a:t>Київ</a:t>
            </a:r>
            <a:r>
              <a:rPr lang="ru-RU" sz="1625" b="1" dirty="0">
                <a:solidFill>
                  <a:schemeClr val="tx1">
                    <a:lumMod val="50000"/>
                    <a:lumOff val="50000"/>
                  </a:schemeClr>
                </a:solidFill>
                <a:latin typeface="Arial" pitchFamily="34" charset="0"/>
                <a:cs typeface="Arial" pitchFamily="34" charset="0"/>
              </a:rPr>
              <a:t>, </a:t>
            </a:r>
            <a:r>
              <a:rPr lang="ru-RU" sz="1625" b="1" dirty="0" err="1">
                <a:solidFill>
                  <a:schemeClr val="tx1">
                    <a:lumMod val="50000"/>
                    <a:lumOff val="50000"/>
                  </a:schemeClr>
                </a:solidFill>
                <a:latin typeface="Arial" pitchFamily="34" charset="0"/>
                <a:cs typeface="Arial" pitchFamily="34" charset="0"/>
              </a:rPr>
              <a:t>вул</a:t>
            </a:r>
            <a:r>
              <a:rPr lang="ru-RU" sz="1625" b="1" dirty="0">
                <a:solidFill>
                  <a:schemeClr val="tx1">
                    <a:lumMod val="50000"/>
                    <a:lumOff val="50000"/>
                  </a:schemeClr>
                </a:solidFill>
                <a:latin typeface="Arial" pitchFamily="34" charset="0"/>
                <a:cs typeface="Arial" pitchFamily="34" charset="0"/>
              </a:rPr>
              <a:t>. </a:t>
            </a:r>
            <a:r>
              <a:rPr lang="uk-UA" sz="1625" b="1" dirty="0">
                <a:solidFill>
                  <a:schemeClr val="tx1">
                    <a:lumMod val="50000"/>
                    <a:lumOff val="50000"/>
                  </a:schemeClr>
                </a:solidFill>
                <a:latin typeface="Arial" pitchFamily="34" charset="0"/>
                <a:cs typeface="Arial" pitchFamily="34" charset="0"/>
              </a:rPr>
              <a:t>Василя Макуха </a:t>
            </a:r>
            <a:r>
              <a:rPr lang="ru-RU" sz="1625" b="1" dirty="0">
                <a:solidFill>
                  <a:schemeClr val="tx1">
                    <a:lumMod val="50000"/>
                    <a:lumOff val="50000"/>
                  </a:schemeClr>
                </a:solidFill>
                <a:latin typeface="Arial" pitchFamily="34" charset="0"/>
                <a:cs typeface="Arial" pitchFamily="34" charset="0"/>
              </a:rPr>
              <a:t>(</a:t>
            </a:r>
            <a:r>
              <a:rPr lang="uk-UA" sz="1625" b="1" dirty="0">
                <a:solidFill>
                  <a:schemeClr val="tx1">
                    <a:lumMod val="50000"/>
                    <a:lumOff val="50000"/>
                  </a:schemeClr>
                </a:solidFill>
                <a:latin typeface="Arial" pitchFamily="34" charset="0"/>
                <a:cs typeface="Arial" pitchFamily="34" charset="0"/>
              </a:rPr>
              <a:t>Івана</a:t>
            </a:r>
            <a:r>
              <a:rPr lang="ru-RU" sz="1625" b="1" dirty="0">
                <a:solidFill>
                  <a:schemeClr val="tx1">
                    <a:lumMod val="50000"/>
                    <a:lumOff val="50000"/>
                  </a:schemeClr>
                </a:solidFill>
                <a:latin typeface="Arial" pitchFamily="34" charset="0"/>
                <a:cs typeface="Arial" pitchFamily="34" charset="0"/>
              </a:rPr>
              <a:t> Шевцова), 5</a:t>
            </a:r>
            <a:endParaRPr lang="ru-RU" sz="1625" dirty="0">
              <a:solidFill>
                <a:schemeClr val="tx1">
                  <a:lumMod val="50000"/>
                  <a:lumOff val="50000"/>
                </a:schemeClr>
              </a:solidFill>
              <a:latin typeface="Arial" pitchFamily="34" charset="0"/>
              <a:cs typeface="Arial" pitchFamily="34" charset="0"/>
            </a:endParaRPr>
          </a:p>
        </p:txBody>
      </p:sp>
      <p:pic>
        <p:nvPicPr>
          <p:cNvPr id="19" name="Рисунок 18"/>
          <p:cNvPicPr>
            <a:picLocks noChangeAspect="1"/>
          </p:cNvPicPr>
          <p:nvPr/>
        </p:nvPicPr>
        <p:blipFill>
          <a:blip r:embed="rId2"/>
          <a:stretch>
            <a:fillRect/>
          </a:stretch>
        </p:blipFill>
        <p:spPr>
          <a:xfrm>
            <a:off x="9007018" y="115365"/>
            <a:ext cx="643229" cy="426035"/>
          </a:xfrm>
          <a:prstGeom prst="rect">
            <a:avLst/>
          </a:prstGeom>
        </p:spPr>
      </p:pic>
      <p:sp>
        <p:nvSpPr>
          <p:cNvPr id="25" name="Прямоугольник 24"/>
          <p:cNvSpPr/>
          <p:nvPr/>
        </p:nvSpPr>
        <p:spPr>
          <a:xfrm>
            <a:off x="110868" y="903767"/>
            <a:ext cx="9621923" cy="42333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uk-UA" sz="850" u="sng" dirty="0">
                <a:solidFill>
                  <a:schemeClr val="bg1">
                    <a:lumMod val="50000"/>
                  </a:schemeClr>
                </a:solidFill>
              </a:rPr>
              <a:t>4.1. Оренда</a:t>
            </a:r>
            <a:r>
              <a:rPr lang="uk-UA" sz="850" dirty="0">
                <a:solidFill>
                  <a:schemeClr val="bg1">
                    <a:lumMod val="50000"/>
                  </a:schemeClr>
                </a:solidFill>
              </a:rPr>
              <a:t> об</a:t>
            </a:r>
            <a:r>
              <a:rPr lang="ru-RU" sz="850" dirty="0">
                <a:solidFill>
                  <a:schemeClr val="bg1">
                    <a:lumMod val="50000"/>
                  </a:schemeClr>
                </a:solidFill>
              </a:rPr>
              <a:t>’</a:t>
            </a:r>
            <a:r>
              <a:rPr lang="uk-UA" sz="850" dirty="0">
                <a:solidFill>
                  <a:schemeClr val="bg1">
                    <a:lumMod val="50000"/>
                  </a:schemeClr>
                </a:solidFill>
              </a:rPr>
              <a:t>єкту нерухомого майна (далі - ОНМ) </a:t>
            </a:r>
            <a:endParaRPr lang="ru-RU" sz="850" dirty="0">
              <a:solidFill>
                <a:schemeClr val="bg1">
                  <a:lumMod val="50000"/>
                </a:schemeClr>
              </a:solidFill>
            </a:endParaRPr>
          </a:p>
          <a:p>
            <a:pPr marL="0" lvl="1"/>
            <a:r>
              <a:rPr lang="uk-UA" sz="850" u="sng" dirty="0">
                <a:solidFill>
                  <a:schemeClr val="bg1">
                    <a:lumMod val="50000"/>
                  </a:schemeClr>
                </a:solidFill>
              </a:rPr>
              <a:t>4.2. Ставка оренди за 1 м</a:t>
            </a:r>
            <a:r>
              <a:rPr lang="uk-UA" sz="850" u="sng" baseline="30000" dirty="0">
                <a:solidFill>
                  <a:schemeClr val="bg1">
                    <a:lumMod val="50000"/>
                  </a:schemeClr>
                </a:solidFill>
              </a:rPr>
              <a:t>2</a:t>
            </a:r>
            <a:r>
              <a:rPr lang="uk-UA" sz="850" u="sng" dirty="0">
                <a:solidFill>
                  <a:schemeClr val="bg1">
                    <a:lumMod val="50000"/>
                  </a:schemeClr>
                </a:solidFill>
              </a:rPr>
              <a:t> майна</a:t>
            </a:r>
            <a:r>
              <a:rPr lang="ru-RU" sz="850" u="sng" dirty="0">
                <a:solidFill>
                  <a:schemeClr val="bg1">
                    <a:lumMod val="50000"/>
                  </a:schemeClr>
                </a:solidFill>
              </a:rPr>
              <a:t>, </a:t>
            </a:r>
            <a:r>
              <a:rPr lang="uk-UA" sz="850" u="sng" dirty="0">
                <a:solidFill>
                  <a:schemeClr val="bg1">
                    <a:lumMod val="50000"/>
                  </a:schemeClr>
                </a:solidFill>
              </a:rPr>
              <a:t>в місяць</a:t>
            </a:r>
            <a:r>
              <a:rPr lang="uk-UA" sz="850" dirty="0">
                <a:solidFill>
                  <a:schemeClr val="bg1">
                    <a:lumMod val="50000"/>
                  </a:schemeClr>
                </a:solidFill>
              </a:rPr>
              <a:t> – зазначена з урахуванням ПДВ</a:t>
            </a:r>
            <a:endParaRPr lang="ru-RU" sz="850" dirty="0">
              <a:solidFill>
                <a:schemeClr val="bg1">
                  <a:lumMod val="50000"/>
                </a:schemeClr>
              </a:solidFill>
            </a:endParaRPr>
          </a:p>
          <a:p>
            <a:pPr marL="0" lvl="1"/>
            <a:r>
              <a:rPr lang="uk-UA" sz="850" u="sng" dirty="0">
                <a:solidFill>
                  <a:schemeClr val="bg1">
                    <a:lumMod val="50000"/>
                  </a:schemeClr>
                </a:solidFill>
              </a:rPr>
              <a:t>4.3. Комунальні послуги, в місяць</a:t>
            </a:r>
            <a:r>
              <a:rPr lang="uk-UA" sz="850" dirty="0">
                <a:solidFill>
                  <a:schemeClr val="bg1">
                    <a:lumMod val="50000"/>
                  </a:schemeClr>
                </a:solidFill>
              </a:rPr>
              <a:t> – Орендар сплачує в повному обсязі всі комунальні платежі по будівлі, а саме: </a:t>
            </a:r>
            <a:endParaRPr lang="ru-RU" sz="850" dirty="0">
              <a:solidFill>
                <a:schemeClr val="bg1">
                  <a:lumMod val="50000"/>
                </a:schemeClr>
              </a:solidFill>
            </a:endParaRPr>
          </a:p>
          <a:p>
            <a:pPr lvl="0"/>
            <a:r>
              <a:rPr lang="uk-UA" sz="850" dirty="0">
                <a:solidFill>
                  <a:schemeClr val="bg1">
                    <a:lumMod val="50000"/>
                  </a:schemeClr>
                </a:solidFill>
              </a:rPr>
              <a:t>- Електропостачання – за показниками лічильників згідно обсягу фактичного споживання;</a:t>
            </a:r>
            <a:endParaRPr lang="ru-RU" sz="850" dirty="0">
              <a:solidFill>
                <a:schemeClr val="bg1">
                  <a:lumMod val="50000"/>
                </a:schemeClr>
              </a:solidFill>
            </a:endParaRPr>
          </a:p>
          <a:p>
            <a:pPr lvl="0"/>
            <a:r>
              <a:rPr lang="uk-UA" sz="850" dirty="0">
                <a:solidFill>
                  <a:schemeClr val="bg1">
                    <a:lumMod val="50000"/>
                  </a:schemeClr>
                </a:solidFill>
              </a:rPr>
              <a:t>- Водопостачання, теплопостачання – за показниками лічильників згідно обсягу фактичного споживання;</a:t>
            </a:r>
            <a:endParaRPr lang="ru-RU" sz="850" dirty="0">
              <a:solidFill>
                <a:schemeClr val="bg1">
                  <a:lumMod val="50000"/>
                </a:schemeClr>
              </a:solidFill>
            </a:endParaRPr>
          </a:p>
          <a:p>
            <a:r>
              <a:rPr lang="uk-UA" sz="850" dirty="0">
                <a:solidFill>
                  <a:schemeClr val="bg1">
                    <a:lumMod val="50000"/>
                  </a:schemeClr>
                </a:solidFill>
              </a:rPr>
              <a:t>- Послуги з утримання будівлі - не менше 2,85 грн. (дві гривні 85 копійо</a:t>
            </a:r>
            <a:r>
              <a:rPr lang="ru-RU" sz="850" dirty="0">
                <a:solidFill>
                  <a:schemeClr val="bg1">
                    <a:lumMod val="50000"/>
                  </a:schemeClr>
                </a:solidFill>
              </a:rPr>
              <a:t>к</a:t>
            </a:r>
            <a:r>
              <a:rPr lang="uk-UA" sz="850" dirty="0">
                <a:solidFill>
                  <a:schemeClr val="bg1">
                    <a:lumMod val="50000"/>
                  </a:schemeClr>
                </a:solidFill>
              </a:rPr>
              <a:t>) з ПДВ за 1 м</a:t>
            </a:r>
            <a:r>
              <a:rPr lang="uk-UA" sz="850" baseline="30000" dirty="0">
                <a:solidFill>
                  <a:schemeClr val="bg1">
                    <a:lumMod val="50000"/>
                  </a:schemeClr>
                </a:solidFill>
              </a:rPr>
              <a:t>2</a:t>
            </a:r>
            <a:r>
              <a:rPr lang="uk-UA" sz="850" dirty="0">
                <a:solidFill>
                  <a:schemeClr val="bg1">
                    <a:lumMod val="50000"/>
                  </a:schemeClr>
                </a:solidFill>
              </a:rPr>
              <a:t> орендованої площі, а саме: технічна охорона (сигналізація)  – 0,21 грн з ПДВ за 1 м</a:t>
            </a:r>
            <a:r>
              <a:rPr lang="uk-UA" sz="850" baseline="30000" dirty="0">
                <a:solidFill>
                  <a:schemeClr val="bg1">
                    <a:lumMod val="50000"/>
                  </a:schemeClr>
                </a:solidFill>
              </a:rPr>
              <a:t>2</a:t>
            </a:r>
            <a:r>
              <a:rPr lang="uk-UA" sz="850" dirty="0">
                <a:solidFill>
                  <a:schemeClr val="bg1">
                    <a:lumMod val="50000"/>
                  </a:schemeClr>
                </a:solidFill>
              </a:rPr>
              <a:t> ; пожежна охорона не менше 0,36 грн з ПДВ за 1 м</a:t>
            </a:r>
            <a:r>
              <a:rPr lang="uk-UA" sz="850" baseline="30000" dirty="0">
                <a:solidFill>
                  <a:schemeClr val="bg1">
                    <a:lumMod val="50000"/>
                  </a:schemeClr>
                </a:solidFill>
              </a:rPr>
              <a:t>2</a:t>
            </a:r>
            <a:r>
              <a:rPr lang="uk-UA" sz="850" dirty="0">
                <a:solidFill>
                  <a:schemeClr val="bg1">
                    <a:lumMod val="50000"/>
                  </a:schemeClr>
                </a:solidFill>
              </a:rPr>
              <a:t>;  тех. обслуговування автоматичного водозабезпечення -  не менше 0,12 грн з ПДВ за 1 м</a:t>
            </a:r>
            <a:r>
              <a:rPr lang="uk-UA" sz="850" baseline="30000" dirty="0">
                <a:solidFill>
                  <a:schemeClr val="bg1">
                    <a:lumMod val="50000"/>
                  </a:schemeClr>
                </a:solidFill>
              </a:rPr>
              <a:t>2</a:t>
            </a:r>
            <a:r>
              <a:rPr lang="uk-UA" sz="850" dirty="0">
                <a:solidFill>
                  <a:schemeClr val="bg1">
                    <a:lumMod val="50000"/>
                  </a:schemeClr>
                </a:solidFill>
              </a:rPr>
              <a:t>; витрати на обслуговування та експлуатацію електромереж та електрообладнання – не менше 1,01 грн з ПДВ за 1 м</a:t>
            </a:r>
            <a:r>
              <a:rPr lang="uk-UA" sz="850" baseline="30000" dirty="0">
                <a:solidFill>
                  <a:schemeClr val="bg1">
                    <a:lumMod val="50000"/>
                  </a:schemeClr>
                </a:solidFill>
              </a:rPr>
              <a:t>2</a:t>
            </a:r>
            <a:r>
              <a:rPr lang="uk-UA" sz="850" dirty="0">
                <a:solidFill>
                  <a:schemeClr val="bg1">
                    <a:lumMod val="50000"/>
                  </a:schemeClr>
                </a:solidFill>
              </a:rPr>
              <a:t>;  прибирання приміщень загального користування – не менше 0,76 грн з ПДВ за 1 м</a:t>
            </a:r>
            <a:r>
              <a:rPr lang="uk-UA" sz="850" baseline="30000" dirty="0">
                <a:solidFill>
                  <a:schemeClr val="bg1">
                    <a:lumMod val="50000"/>
                  </a:schemeClr>
                </a:solidFill>
              </a:rPr>
              <a:t>2</a:t>
            </a:r>
            <a:r>
              <a:rPr lang="uk-UA" sz="850" dirty="0">
                <a:solidFill>
                  <a:schemeClr val="bg1">
                    <a:lumMod val="50000"/>
                  </a:schemeClr>
                </a:solidFill>
              </a:rPr>
              <a:t>; прибирання прибудинкової території – не менше 0,17 грн з ПДВ за 1 м</a:t>
            </a:r>
            <a:r>
              <a:rPr lang="uk-UA" sz="850" baseline="30000" dirty="0">
                <a:solidFill>
                  <a:schemeClr val="bg1">
                    <a:lumMod val="50000"/>
                  </a:schemeClr>
                </a:solidFill>
              </a:rPr>
              <a:t>2</a:t>
            </a:r>
            <a:r>
              <a:rPr lang="uk-UA" sz="850" dirty="0">
                <a:solidFill>
                  <a:schemeClr val="bg1">
                    <a:lumMod val="50000"/>
                  </a:schemeClr>
                </a:solidFill>
              </a:rPr>
              <a:t>; вивіз сміття – не менше 0,22 грн з ПДВ за 1 м</a:t>
            </a:r>
            <a:r>
              <a:rPr lang="uk-UA" sz="850" baseline="30000" dirty="0">
                <a:solidFill>
                  <a:schemeClr val="bg1">
                    <a:lumMod val="50000"/>
                  </a:schemeClr>
                </a:solidFill>
              </a:rPr>
              <a:t>2</a:t>
            </a:r>
            <a:r>
              <a:rPr lang="uk-UA" sz="850" dirty="0">
                <a:solidFill>
                  <a:schemeClr val="bg1">
                    <a:lumMod val="50000"/>
                  </a:schemeClr>
                </a:solidFill>
              </a:rPr>
              <a:t>;</a:t>
            </a:r>
          </a:p>
          <a:p>
            <a:pPr marL="0" lvl="1"/>
            <a:r>
              <a:rPr lang="uk-UA" sz="850" u="sng" dirty="0">
                <a:solidFill>
                  <a:schemeClr val="bg1">
                    <a:lumMod val="50000"/>
                  </a:schemeClr>
                </a:solidFill>
              </a:rPr>
              <a:t>4.4. Розмір плати за комунальні послуги та послуги з утримання комерційної нерухомості може бути змінений у</a:t>
            </a:r>
            <a:r>
              <a:rPr lang="uk-UA" sz="850" dirty="0">
                <a:solidFill>
                  <a:schemeClr val="bg1">
                    <a:lumMod val="50000"/>
                  </a:schemeClr>
                </a:solidFill>
              </a:rPr>
              <a:t> разі зміни або запровадження нових цін, тарифів на комунальні послуги, введення інших обов’язкових зборів і платежів згідно з законодавством України. </a:t>
            </a:r>
            <a:r>
              <a:rPr lang="uk-UA" sz="850" u="sng" dirty="0">
                <a:solidFill>
                  <a:schemeClr val="bg1">
                    <a:lumMod val="50000"/>
                  </a:schemeClr>
                </a:solidFill>
              </a:rPr>
              <a:t>Податки</a:t>
            </a:r>
            <a:r>
              <a:rPr lang="uk-UA" sz="850" dirty="0">
                <a:solidFill>
                  <a:schemeClr val="bg1">
                    <a:lumMod val="50000"/>
                  </a:schemeClr>
                </a:solidFill>
              </a:rPr>
              <a:t> – суму податку на нерухомість та орендну плату за землю включено до складу орендної плати. Додатково Орендарем не компенсуються.</a:t>
            </a:r>
          </a:p>
          <a:p>
            <a:pPr marL="0" lvl="1"/>
            <a:r>
              <a:rPr lang="uk-UA" sz="850" u="sng" dirty="0">
                <a:solidFill>
                  <a:schemeClr val="bg1">
                    <a:lumMod val="50000"/>
                  </a:schemeClr>
                </a:solidFill>
              </a:rPr>
              <a:t>4.</a:t>
            </a:r>
            <a:r>
              <a:rPr lang="en-US" sz="850" u="sng" dirty="0">
                <a:solidFill>
                  <a:schemeClr val="bg1">
                    <a:lumMod val="50000"/>
                  </a:schemeClr>
                </a:solidFill>
              </a:rPr>
              <a:t>5</a:t>
            </a:r>
            <a:r>
              <a:rPr lang="uk-UA" sz="850" u="sng" dirty="0">
                <a:solidFill>
                  <a:schemeClr val="bg1">
                    <a:lumMod val="50000"/>
                  </a:schemeClr>
                </a:solidFill>
              </a:rPr>
              <a:t>. Індексація оренди</a:t>
            </a:r>
            <a:r>
              <a:rPr lang="uk-UA" sz="850" dirty="0">
                <a:solidFill>
                  <a:schemeClr val="bg1">
                    <a:lumMod val="50000"/>
                  </a:schemeClr>
                </a:solidFill>
              </a:rPr>
              <a:t> – щорічне підвищення орендної плати на 10 (десять) %, починаючи з 13-го місяця оренди</a:t>
            </a:r>
            <a:r>
              <a:rPr lang="en-US" sz="850" dirty="0">
                <a:solidFill>
                  <a:schemeClr val="bg1">
                    <a:lumMod val="50000"/>
                  </a:schemeClr>
                </a:solidFill>
              </a:rPr>
              <a:t>.</a:t>
            </a:r>
            <a:endParaRPr lang="uk-UA" sz="850" dirty="0">
              <a:solidFill>
                <a:schemeClr val="bg1">
                  <a:lumMod val="50000"/>
                </a:schemeClr>
              </a:solidFill>
            </a:endParaRPr>
          </a:p>
          <a:p>
            <a:pPr marL="0" lvl="1"/>
            <a:r>
              <a:rPr lang="ru-RU" sz="850" u="sng" dirty="0">
                <a:solidFill>
                  <a:schemeClr val="bg1">
                    <a:lumMod val="50000"/>
                  </a:schemeClr>
                </a:solidFill>
              </a:rPr>
              <a:t>4.6. Коефіцієнт використання загальних площ </a:t>
            </a:r>
            <a:r>
              <a:rPr lang="ru-RU" sz="850" dirty="0">
                <a:solidFill>
                  <a:schemeClr val="bg1">
                    <a:lumMod val="50000"/>
                  </a:schemeClr>
                </a:solidFill>
              </a:rPr>
              <a:t>– становить 10 (десять) %, </a:t>
            </a:r>
            <a:r>
              <a:rPr lang="uk-UA" sz="850" dirty="0">
                <a:solidFill>
                  <a:schemeClr val="bg1">
                    <a:lumMod val="50000"/>
                  </a:schemeClr>
                </a:solidFill>
              </a:rPr>
              <a:t>застосовується</a:t>
            </a:r>
            <a:r>
              <a:rPr lang="ru-RU" sz="850" dirty="0">
                <a:solidFill>
                  <a:schemeClr val="bg1">
                    <a:lumMod val="50000"/>
                  </a:schemeClr>
                </a:solidFill>
              </a:rPr>
              <a:t> при визначенні розміру орендної плати за приміщення, що підлягають передачі в </a:t>
            </a:r>
            <a:r>
              <a:rPr lang="uk-UA" sz="850" dirty="0">
                <a:solidFill>
                  <a:schemeClr val="bg1">
                    <a:lumMod val="50000"/>
                  </a:schemeClr>
                </a:solidFill>
              </a:rPr>
              <a:t>оренду</a:t>
            </a:r>
            <a:r>
              <a:rPr lang="ru-RU" sz="850" dirty="0">
                <a:solidFill>
                  <a:schemeClr val="bg1">
                    <a:lumMod val="50000"/>
                  </a:schemeClr>
                </a:solidFill>
              </a:rPr>
              <a:t>.</a:t>
            </a:r>
          </a:p>
          <a:p>
            <a:pPr marL="0" lvl="1"/>
            <a:r>
              <a:rPr lang="uk-UA" sz="850" u="sng" dirty="0">
                <a:solidFill>
                  <a:schemeClr val="bg1">
                    <a:lumMod val="50000"/>
                  </a:schemeClr>
                </a:solidFill>
              </a:rPr>
              <a:t>4.7. Термін оренди</a:t>
            </a:r>
            <a:r>
              <a:rPr lang="uk-UA" sz="850" dirty="0">
                <a:solidFill>
                  <a:schemeClr val="bg1">
                    <a:lumMod val="50000"/>
                  </a:schemeClr>
                </a:solidFill>
              </a:rPr>
              <a:t> – 2 </a:t>
            </a:r>
            <a:r>
              <a:rPr lang="ru-RU" sz="850" dirty="0">
                <a:solidFill>
                  <a:schemeClr val="bg1">
                    <a:lumMod val="50000"/>
                  </a:schemeClr>
                </a:solidFill>
              </a:rPr>
              <a:t>роки 11 місяців</a:t>
            </a:r>
            <a:r>
              <a:rPr lang="en-US" sz="850" dirty="0">
                <a:solidFill>
                  <a:schemeClr val="bg1">
                    <a:lumMod val="50000"/>
                  </a:schemeClr>
                </a:solidFill>
              </a:rPr>
              <a:t>. </a:t>
            </a:r>
            <a:r>
              <a:rPr lang="uk-UA" sz="850" dirty="0">
                <a:solidFill>
                  <a:schemeClr val="bg1">
                    <a:lumMod val="50000"/>
                  </a:schemeClr>
                </a:solidFill>
              </a:rPr>
              <a:t>Після спливу терміну оренди за договором  проводиться новий аукціон, за результатами якого визначається Орендар на наступний строк оренди. </a:t>
            </a:r>
            <a:r>
              <a:rPr lang="ru-RU" sz="850" dirty="0">
                <a:solidFill>
                  <a:schemeClr val="bg1">
                    <a:lumMod val="50000"/>
                  </a:schemeClr>
                </a:solidFill>
              </a:rPr>
              <a:t>Приміщення наразі передані в оренду. Передача приміщень відбудеться не раніше 01.02.2023 року. За результатом проведеного електронного аукціону, діючому орендарю буде запропоновано скористатися своїм переважним правом щодо продовження договору оренди на новий строк за ставкою переможця аукціону, у разі, якщо такий орендар прийняв участь в аукціоні, але не став його переможцем. У разі прийняття діючим орендарем умов щодо продовження договору оренди за ставкою переможця аукціону, договір оренди буде укладено з таким орендарем, а результати аукціону скасовані організатором. У разі, якщо аукціон відбувся, але діючий орендар не прийняв участь у ньому, договір оренди з таким орендарем припиняється  з вивільненням орендованого майна і підписанням акту приймання-передачі (повернення з оренди). Договір оренди на новий строк укладається з переможцем аукціону.</a:t>
            </a:r>
          </a:p>
          <a:p>
            <a:pPr marL="0" lvl="1"/>
            <a:r>
              <a:rPr lang="uk-UA" sz="850" u="sng" dirty="0">
                <a:solidFill>
                  <a:schemeClr val="bg1">
                    <a:lumMod val="50000"/>
                  </a:schemeClr>
                </a:solidFill>
              </a:rPr>
              <a:t>4.8. Орендні канікули</a:t>
            </a:r>
            <a:r>
              <a:rPr lang="uk-UA" sz="850" dirty="0">
                <a:solidFill>
                  <a:schemeClr val="bg1">
                    <a:lumMod val="50000"/>
                  </a:schemeClr>
                </a:solidFill>
              </a:rPr>
              <a:t> – </a:t>
            </a:r>
            <a:r>
              <a:rPr lang="ru-RU" sz="850" dirty="0">
                <a:solidFill>
                  <a:prstClr val="white">
                    <a:lumMod val="50000"/>
                  </a:prstClr>
                </a:solidFill>
              </a:rPr>
              <a:t>з першого по</a:t>
            </a:r>
            <a:r>
              <a:rPr lang="en-US" sz="850" dirty="0">
                <a:solidFill>
                  <a:prstClr val="white">
                    <a:lumMod val="50000"/>
                  </a:prstClr>
                </a:solidFill>
              </a:rPr>
              <a:t> </a:t>
            </a:r>
            <a:r>
              <a:rPr lang="uk-UA" sz="850" dirty="0">
                <a:solidFill>
                  <a:prstClr val="white">
                    <a:lumMod val="50000"/>
                  </a:prstClr>
                </a:solidFill>
              </a:rPr>
              <a:t>другий</a:t>
            </a:r>
            <a:r>
              <a:rPr lang="ru-RU" sz="850" dirty="0">
                <a:solidFill>
                  <a:prstClr val="white">
                    <a:lumMod val="50000"/>
                  </a:prstClr>
                </a:solidFill>
              </a:rPr>
              <a:t>  (включно) місяць оренди орендар сплачує 50% місячної орендної ставки та 100% витрати утримання та комунальні послуги;</a:t>
            </a:r>
            <a:endParaRPr lang="ru-RU" sz="850" dirty="0">
              <a:solidFill>
                <a:schemeClr val="bg1">
                  <a:lumMod val="50000"/>
                </a:schemeClr>
              </a:solidFill>
            </a:endParaRPr>
          </a:p>
          <a:p>
            <a:pPr marL="0" lvl="1"/>
            <a:r>
              <a:rPr lang="uk-UA" sz="850" u="sng" dirty="0">
                <a:solidFill>
                  <a:schemeClr val="bg1">
                    <a:lumMod val="50000"/>
                  </a:schemeClr>
                </a:solidFill>
              </a:rPr>
              <a:t>4.9. Ремонт</a:t>
            </a:r>
            <a:r>
              <a:rPr lang="uk-UA" sz="850" dirty="0">
                <a:solidFill>
                  <a:schemeClr val="bg1">
                    <a:lumMod val="50000"/>
                  </a:schemeClr>
                </a:solidFill>
              </a:rPr>
              <a:t> під власні потреби здійснюється силами та за рахунок Орендаря</a:t>
            </a:r>
            <a:r>
              <a:rPr lang="en-US" sz="850" dirty="0">
                <a:solidFill>
                  <a:schemeClr val="bg1">
                    <a:lumMod val="50000"/>
                  </a:schemeClr>
                </a:solidFill>
              </a:rPr>
              <a:t>.</a:t>
            </a:r>
            <a:endParaRPr lang="ru-RU" sz="850" dirty="0">
              <a:solidFill>
                <a:schemeClr val="bg1">
                  <a:lumMod val="50000"/>
                </a:schemeClr>
              </a:solidFill>
            </a:endParaRPr>
          </a:p>
          <a:p>
            <a:pPr marL="0" lvl="1"/>
            <a:r>
              <a:rPr lang="uk-UA" sz="850" u="sng" dirty="0">
                <a:solidFill>
                  <a:schemeClr val="bg1">
                    <a:lumMod val="50000"/>
                  </a:schemeClr>
                </a:solidFill>
              </a:rPr>
              <a:t>4.10. Передача нерухомого майна</a:t>
            </a:r>
            <a:r>
              <a:rPr lang="uk-UA" sz="850" b="1" dirty="0">
                <a:solidFill>
                  <a:schemeClr val="bg1">
                    <a:lumMod val="50000"/>
                  </a:schemeClr>
                </a:solidFill>
              </a:rPr>
              <a:t> </a:t>
            </a:r>
            <a:r>
              <a:rPr lang="uk-UA" sz="850" dirty="0">
                <a:solidFill>
                  <a:schemeClr val="bg1">
                    <a:lumMod val="50000"/>
                  </a:schemeClr>
                </a:solidFill>
              </a:rPr>
              <a:t>– здійснюється після сплати Орендарем грошової суми застави в розмірі не менше ніж сума місячної орендної плати. </a:t>
            </a:r>
            <a:endParaRPr lang="ru-RU" sz="850" dirty="0">
              <a:solidFill>
                <a:schemeClr val="bg1">
                  <a:lumMod val="50000"/>
                </a:schemeClr>
              </a:solidFill>
            </a:endParaRPr>
          </a:p>
          <a:p>
            <a:pPr marL="0" lvl="1"/>
            <a:r>
              <a:rPr lang="ru-RU" sz="850" u="sng" dirty="0">
                <a:solidFill>
                  <a:prstClr val="white">
                    <a:lumMod val="50000"/>
                  </a:prstClr>
                </a:solidFill>
              </a:rPr>
              <a:t>4.11. Додаткові умови</a:t>
            </a:r>
            <a:r>
              <a:rPr lang="ru-RU" sz="850" dirty="0">
                <a:solidFill>
                  <a:prstClr val="white">
                    <a:lumMod val="50000"/>
                  </a:prstClr>
                </a:solidFill>
              </a:rPr>
              <a:t> – застосування типового договору оренди майна комерційного призначення, що затверджений АТ «Укртелеком».</a:t>
            </a:r>
          </a:p>
          <a:p>
            <a:pPr marL="0" lvl="1"/>
            <a:r>
              <a:rPr lang="ru-RU" sz="850" dirty="0">
                <a:solidFill>
                  <a:prstClr val="white">
                    <a:lumMod val="50000"/>
                  </a:prstClr>
                </a:solidFill>
              </a:rPr>
              <a:t>Орендар зобов’язується отримати доступ до телекомунікаційних послуг, а саме доступ до мережі Інтернет за технологіями (ADSL, FTTx або/та GPON), підписавши з АТ «Укртелеком» відповідний договір про надання таких послуг.</a:t>
            </a:r>
          </a:p>
          <a:p>
            <a:pPr marL="0" lvl="1"/>
            <a:r>
              <a:rPr lang="ru-RU" sz="850" dirty="0">
                <a:solidFill>
                  <a:prstClr val="white">
                    <a:lumMod val="50000"/>
                  </a:prstClr>
                </a:solidFill>
              </a:rPr>
              <a:t>Орендар зобов’язується встановити в Орендованому майні технічні засоби обліку електричної енергії, а саме інтервальні (погодинні) лічильники з погодженими з АТ «Укртелеком» параметрами.</a:t>
            </a:r>
          </a:p>
          <a:p>
            <a:pPr marL="0" lvl="1"/>
            <a:r>
              <a:rPr lang="ru-RU" sz="850" dirty="0">
                <a:solidFill>
                  <a:prstClr val="white">
                    <a:lumMod val="50000"/>
                  </a:prstClr>
                </a:solidFill>
              </a:rPr>
              <a:t>АТ «Укртелеком», як Організатор аукціону, має право дискваліфікувати учасника строком на 2 місяці у разі, якщо він, або пов’язана з ним особа, має дебіторську заборгованість перед Товариством та/або має інший негативний досвід роботи з Товариством за іншими правочинами, а також у разі наявності хоча б одного випадку відмови даного учасника від підписання Протоколу торгів, або договору оренди за іншими аукціонами Організатора.</a:t>
            </a:r>
          </a:p>
          <a:p>
            <a:pPr marL="171450" lvl="1" indent="-171450">
              <a:buFontTx/>
              <a:buChar char="-"/>
            </a:pPr>
            <a:r>
              <a:rPr lang="uk-UA" sz="850" dirty="0">
                <a:solidFill>
                  <a:prstClr val="white">
                    <a:lumMod val="50000"/>
                  </a:prstClr>
                </a:solidFill>
              </a:rPr>
              <a:t>При використанні поточної системи технічної (пультової) охорони витрати на переобладнання системи під власні потреби сплачує Орендар.</a:t>
            </a:r>
          </a:p>
          <a:p>
            <a:pPr marL="171450" lvl="1" indent="-171450">
              <a:buFontTx/>
              <a:buChar char="-"/>
            </a:pPr>
            <a:r>
              <a:rPr lang="uk-UA" sz="850" dirty="0">
                <a:solidFill>
                  <a:schemeClr val="bg1">
                    <a:lumMod val="50000"/>
                  </a:schemeClr>
                </a:solidFill>
              </a:rPr>
              <a:t>Запропоновані до оренди приміщення зайняті - до 31.01.2023 року.</a:t>
            </a:r>
            <a:endParaRPr lang="uk-UA" sz="850" dirty="0">
              <a:solidFill>
                <a:prstClr val="white">
                  <a:lumMod val="50000"/>
                </a:prstClr>
              </a:solidFill>
            </a:endParaRPr>
          </a:p>
        </p:txBody>
      </p:sp>
      <p:sp>
        <p:nvSpPr>
          <p:cNvPr id="35" name="TextBox 34"/>
          <p:cNvSpPr txBox="1"/>
          <p:nvPr/>
        </p:nvSpPr>
        <p:spPr>
          <a:xfrm>
            <a:off x="110868" y="626768"/>
            <a:ext cx="9636134" cy="276999"/>
          </a:xfrm>
          <a:prstGeom prst="rect">
            <a:avLst/>
          </a:prstGeom>
          <a:solidFill>
            <a:srgbClr val="00B0F0"/>
          </a:solidFill>
          <a:ln>
            <a:solidFill>
              <a:srgbClr val="00B0F0"/>
            </a:solidFill>
          </a:ln>
        </p:spPr>
        <p:txBody>
          <a:bodyPr wrap="square" rtlCol="0">
            <a:spAutoFit/>
          </a:bodyPr>
          <a:lstStyle/>
          <a:p>
            <a:pPr algn="ctr"/>
            <a:r>
              <a:rPr lang="uk-UA" sz="1200" b="1" dirty="0">
                <a:solidFill>
                  <a:schemeClr val="bg1"/>
                </a:solidFill>
              </a:rPr>
              <a:t>4.  Умови </a:t>
            </a:r>
            <a:r>
              <a:rPr lang="ru-RU" sz="1200" b="1" dirty="0">
                <a:solidFill>
                  <a:schemeClr val="bg1"/>
                </a:solidFill>
              </a:rPr>
              <a:t>лоту</a:t>
            </a:r>
          </a:p>
        </p:txBody>
      </p:sp>
      <p:sp>
        <p:nvSpPr>
          <p:cNvPr id="23" name="TextBox 22"/>
          <p:cNvSpPr txBox="1"/>
          <p:nvPr/>
        </p:nvSpPr>
        <p:spPr>
          <a:xfrm>
            <a:off x="110868" y="5146663"/>
            <a:ext cx="2415971" cy="452111"/>
          </a:xfrm>
          <a:prstGeom prst="rect">
            <a:avLst/>
          </a:prstGeom>
          <a:solidFill>
            <a:srgbClr val="00B0F0"/>
          </a:solidFill>
          <a:ln>
            <a:solidFill>
              <a:srgbClr val="00B0F0"/>
            </a:solidFill>
          </a:ln>
        </p:spPr>
        <p:txBody>
          <a:bodyPr wrap="square" rtlCol="0">
            <a:spAutoFit/>
          </a:bodyPr>
          <a:lstStyle/>
          <a:p>
            <a:pPr algn="ctr"/>
            <a:r>
              <a:rPr lang="uk-UA" sz="1200" b="1" dirty="0">
                <a:solidFill>
                  <a:schemeClr val="bg1"/>
                </a:solidFill>
              </a:rPr>
              <a:t>5. Вимоги до учасників</a:t>
            </a:r>
          </a:p>
          <a:p>
            <a:pPr algn="ctr"/>
            <a:endParaRPr lang="ru-RU" sz="1138" b="1" dirty="0">
              <a:solidFill>
                <a:schemeClr val="bg1"/>
              </a:solidFill>
            </a:endParaRPr>
          </a:p>
        </p:txBody>
      </p:sp>
      <p:sp>
        <p:nvSpPr>
          <p:cNvPr id="26" name="Прямоугольник 25"/>
          <p:cNvSpPr/>
          <p:nvPr/>
        </p:nvSpPr>
        <p:spPr>
          <a:xfrm>
            <a:off x="125079" y="5586651"/>
            <a:ext cx="2404181" cy="127134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uk-UA" sz="850" dirty="0">
                <a:solidFill>
                  <a:schemeClr val="bg1">
                    <a:lumMod val="50000"/>
                  </a:schemeClr>
                </a:solidFill>
              </a:rPr>
              <a:t>5.1. До учасників електронного аукціону застосовуються умови, визначені Регламентом електронної торгової системи Prozorro.Продажі</a:t>
            </a:r>
            <a:endParaRPr lang="ru-RU" sz="850" dirty="0">
              <a:solidFill>
                <a:schemeClr val="bg1">
                  <a:lumMod val="50000"/>
                </a:schemeClr>
              </a:solidFill>
            </a:endParaRPr>
          </a:p>
          <a:p>
            <a:pPr marL="0" lvl="1"/>
            <a:r>
              <a:rPr lang="uk-UA" sz="850" dirty="0">
                <a:solidFill>
                  <a:schemeClr val="bg1">
                    <a:lumMod val="50000"/>
                  </a:schemeClr>
                </a:solidFill>
              </a:rPr>
              <a:t>5.2. Після оголошення результатів аукціону Переможець діє згідно та в терміни, визначені Регламентом електронної торгової системи Prozorro.Продажі</a:t>
            </a:r>
            <a:endParaRPr lang="ru-RU" sz="850" dirty="0">
              <a:solidFill>
                <a:schemeClr val="bg1">
                  <a:lumMod val="50000"/>
                </a:schemeClr>
              </a:solidFill>
            </a:endParaRPr>
          </a:p>
        </p:txBody>
      </p:sp>
      <p:sp>
        <p:nvSpPr>
          <p:cNvPr id="33" name="TextBox 32"/>
          <p:cNvSpPr txBox="1"/>
          <p:nvPr/>
        </p:nvSpPr>
        <p:spPr>
          <a:xfrm>
            <a:off x="2751385" y="5137109"/>
            <a:ext cx="4263559" cy="461665"/>
          </a:xfrm>
          <a:prstGeom prst="rect">
            <a:avLst/>
          </a:prstGeom>
          <a:solidFill>
            <a:srgbClr val="00B0F0"/>
          </a:solidFill>
          <a:ln>
            <a:solidFill>
              <a:srgbClr val="00B0F0"/>
            </a:solidFill>
          </a:ln>
        </p:spPr>
        <p:txBody>
          <a:bodyPr wrap="square" rtlCol="0">
            <a:spAutoFit/>
          </a:bodyPr>
          <a:lstStyle/>
          <a:p>
            <a:pPr algn="ctr"/>
            <a:r>
              <a:rPr lang="uk-UA" sz="1138" b="1" dirty="0">
                <a:solidFill>
                  <a:schemeClr val="bg1"/>
                </a:solidFill>
              </a:rPr>
              <a:t> 6. </a:t>
            </a:r>
            <a:r>
              <a:rPr lang="uk-UA" sz="1200" b="1" dirty="0">
                <a:solidFill>
                  <a:schemeClr val="bg1"/>
                </a:solidFill>
              </a:rPr>
              <a:t>Умови дискваліфікації Учасника, що визначений переможцем Електронного аукціону</a:t>
            </a:r>
            <a:endParaRPr lang="ru-RU" sz="1200" b="1" dirty="0">
              <a:solidFill>
                <a:schemeClr val="bg1"/>
              </a:solidFill>
            </a:endParaRPr>
          </a:p>
        </p:txBody>
      </p:sp>
      <p:sp>
        <p:nvSpPr>
          <p:cNvPr id="34" name="Прямоугольник 33"/>
          <p:cNvSpPr/>
          <p:nvPr/>
        </p:nvSpPr>
        <p:spPr>
          <a:xfrm>
            <a:off x="2751386" y="5580694"/>
            <a:ext cx="4263559" cy="12690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r>
              <a:rPr lang="uk-UA" sz="850" dirty="0">
                <a:solidFill>
                  <a:prstClr val="white">
                    <a:lumMod val="50000"/>
                  </a:prstClr>
                </a:solidFill>
              </a:rPr>
              <a:t>6.1. В разі невиконання Переможцем викладених вище умов, право на оренду анулюється, а учасник, що не виконав свої зобов’язання відсторонюється від участі у подальших торгах АТ «Укртелеком» строком на 2 місяці;</a:t>
            </a:r>
          </a:p>
          <a:p>
            <a:pPr marL="0" lvl="1"/>
            <a:r>
              <a:rPr lang="uk-UA" sz="850" dirty="0">
                <a:solidFill>
                  <a:prstClr val="white">
                    <a:lumMod val="50000"/>
                  </a:prstClr>
                </a:solidFill>
              </a:rPr>
              <a:t>6.2. Наявність ознак здійснення незаконного підприємництва;</a:t>
            </a:r>
          </a:p>
          <a:p>
            <a:pPr marL="0" lvl="1"/>
            <a:r>
              <a:rPr lang="uk-UA" sz="850" dirty="0">
                <a:solidFill>
                  <a:prstClr val="white">
                    <a:lumMod val="50000"/>
                  </a:prstClr>
                </a:solidFill>
              </a:rPr>
              <a:t>6.3. Наявність інформації про факти здійснення Учасником (керівниками, засновниками юридичної особи, фізичною особою) шахрайських дій та інших злочинів відносно активів Товариства або їх причетність до таких дій;</a:t>
            </a:r>
          </a:p>
          <a:p>
            <a:pPr marL="0" lvl="1"/>
            <a:r>
              <a:rPr lang="uk-UA" sz="850" dirty="0">
                <a:solidFill>
                  <a:prstClr val="white">
                    <a:lumMod val="50000"/>
                  </a:prstClr>
                </a:solidFill>
              </a:rPr>
              <a:t>6.4. Наявність інформації про факти порушення кримінальних справ відносно Учасника, які можуть вплинути на визнання договору оренди не дійсним;</a:t>
            </a:r>
          </a:p>
        </p:txBody>
      </p:sp>
      <p:sp>
        <p:nvSpPr>
          <p:cNvPr id="36" name="TextBox 35"/>
          <p:cNvSpPr txBox="1"/>
          <p:nvPr/>
        </p:nvSpPr>
        <p:spPr>
          <a:xfrm>
            <a:off x="7319834" y="5146663"/>
            <a:ext cx="2418532" cy="452111"/>
          </a:xfrm>
          <a:prstGeom prst="rect">
            <a:avLst/>
          </a:prstGeom>
          <a:solidFill>
            <a:srgbClr val="00B0F0"/>
          </a:solidFill>
          <a:ln>
            <a:solidFill>
              <a:srgbClr val="00B0F0"/>
            </a:solidFill>
          </a:ln>
        </p:spPr>
        <p:txBody>
          <a:bodyPr wrap="square" rtlCol="0">
            <a:spAutoFit/>
          </a:bodyPr>
          <a:lstStyle/>
          <a:p>
            <a:pPr algn="ctr"/>
            <a:r>
              <a:rPr lang="ru-RU" sz="1200" b="1" dirty="0">
                <a:solidFill>
                  <a:schemeClr val="bg1"/>
                </a:solidFill>
              </a:rPr>
              <a:t>7. </a:t>
            </a:r>
            <a:r>
              <a:rPr lang="uk-UA" sz="1200" b="1" dirty="0">
                <a:solidFill>
                  <a:schemeClr val="bg1"/>
                </a:solidFill>
              </a:rPr>
              <a:t>Контактні дані з питань оренди</a:t>
            </a:r>
          </a:p>
          <a:p>
            <a:pPr algn="ctr"/>
            <a:endParaRPr lang="ru-RU" sz="1138" b="1" dirty="0">
              <a:solidFill>
                <a:schemeClr val="bg1"/>
              </a:solidFill>
            </a:endParaRPr>
          </a:p>
        </p:txBody>
      </p:sp>
      <p:sp>
        <p:nvSpPr>
          <p:cNvPr id="37" name="Прямоугольник 36"/>
          <p:cNvSpPr/>
          <p:nvPr/>
        </p:nvSpPr>
        <p:spPr>
          <a:xfrm>
            <a:off x="7325409" y="5580694"/>
            <a:ext cx="2407382" cy="126901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uk-UA" sz="900" dirty="0">
                <a:solidFill>
                  <a:schemeClr val="bg1">
                    <a:lumMod val="50000"/>
                  </a:schemeClr>
                </a:solidFill>
              </a:rPr>
              <a:t>091-114-04-65 – корпоративний</a:t>
            </a:r>
            <a:endParaRPr lang="en-US" sz="900" dirty="0">
              <a:solidFill>
                <a:schemeClr val="bg1">
                  <a:lumMod val="50000"/>
                </a:schemeClr>
              </a:solidFill>
            </a:endParaRPr>
          </a:p>
          <a:p>
            <a:r>
              <a:rPr lang="ru-RU" sz="900" dirty="0">
                <a:solidFill>
                  <a:schemeClr val="bg1">
                    <a:lumMod val="50000"/>
                  </a:schemeClr>
                </a:solidFill>
              </a:rPr>
              <a:t>0-800-509-100</a:t>
            </a:r>
            <a:r>
              <a:rPr lang="en-US" sz="900" dirty="0">
                <a:solidFill>
                  <a:schemeClr val="bg1">
                    <a:lumMod val="50000"/>
                  </a:schemeClr>
                </a:solidFill>
              </a:rPr>
              <a:t> – </a:t>
            </a:r>
            <a:r>
              <a:rPr lang="ru-RU" sz="900" dirty="0">
                <a:solidFill>
                  <a:schemeClr val="bg1">
                    <a:lumMod val="50000"/>
                  </a:schemeClr>
                </a:solidFill>
              </a:rPr>
              <a:t>гаряча лінія</a:t>
            </a:r>
          </a:p>
          <a:p>
            <a:r>
              <a:rPr lang="uk-UA" sz="900" dirty="0">
                <a:solidFill>
                  <a:schemeClr val="bg1">
                    <a:lumMod val="50000"/>
                  </a:schemeClr>
                </a:solidFill>
              </a:rPr>
              <a:t>e-mail: </a:t>
            </a:r>
            <a:r>
              <a:rPr lang="uk-UA" sz="900" dirty="0">
                <a:hlinkClick r:id="rId3"/>
              </a:rPr>
              <a:t>property@ukrtelecom.ua</a:t>
            </a:r>
            <a:endParaRPr lang="en-US" sz="900" dirty="0"/>
          </a:p>
        </p:txBody>
      </p:sp>
    </p:spTree>
    <p:extLst>
      <p:ext uri="{BB962C8B-B14F-4D97-AF65-F5344CB8AC3E}">
        <p14:creationId xmlns:p14="http://schemas.microsoft.com/office/powerpoint/2010/main" val="3781695480"/>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1884</TotalTime>
  <Words>1226</Words>
  <Application>Microsoft Office PowerPoint</Application>
  <PresentationFormat>Лист A4 (210x297 мм)</PresentationFormat>
  <Paragraphs>65</Paragraphs>
  <Slides>3</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Arial</vt:lpstr>
      <vt:lpstr>Calibri</vt:lpstr>
      <vt:lpstr>Calibri Light</vt:lpstr>
      <vt:lpstr>Тема Office</vt:lpstr>
      <vt:lpstr>Оренда – приміщення 1-го та 2-го поверху будівлі, площею 250,90 м2 (П) м. Київ, вул. Василя Макуха (Івана Шевцова), 5</vt:lpstr>
      <vt:lpstr>Оренда – приміщення 1-го та 2-го поверху будівлі, площею 250,90 м2 (П) м. Київ, вул. Василя Макуха (Івана Шевцова), 5</vt:lpstr>
      <vt:lpstr>Оренда – приміщення 1-го та 2-го поверху будівлі, площею 250,90 м2 (П) м. Київ, вул. Василя Макуха (Івана Шевцова),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Аукционы через систему Prozorro</dc:title>
  <dc:creator>Діденко Ірина Сергіївна</dc:creator>
  <cp:lastModifiedBy>Просоленко Антон Олександрович</cp:lastModifiedBy>
  <cp:revision>305</cp:revision>
  <cp:lastPrinted>2020-02-19T12:35:40Z</cp:lastPrinted>
  <dcterms:created xsi:type="dcterms:W3CDTF">2019-11-21T09:34:41Z</dcterms:created>
  <dcterms:modified xsi:type="dcterms:W3CDTF">2022-12-07T10:17:55Z</dcterms:modified>
</cp:coreProperties>
</file>